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313" r:id="rId2"/>
    <p:sldId id="350" r:id="rId3"/>
    <p:sldId id="351" r:id="rId4"/>
    <p:sldId id="352" r:id="rId5"/>
    <p:sldId id="353" r:id="rId6"/>
    <p:sldId id="354" r:id="rId7"/>
    <p:sldId id="355" r:id="rId8"/>
    <p:sldId id="357" r:id="rId9"/>
    <p:sldId id="359" r:id="rId10"/>
    <p:sldId id="360" r:id="rId11"/>
    <p:sldId id="361" r:id="rId12"/>
    <p:sldId id="362" r:id="rId13"/>
    <p:sldId id="363" r:id="rId14"/>
    <p:sldId id="367" r:id="rId15"/>
    <p:sldId id="369" r:id="rId16"/>
    <p:sldId id="371" r:id="rId17"/>
    <p:sldId id="372" r:id="rId18"/>
    <p:sldId id="373" r:id="rId19"/>
    <p:sldId id="374" r:id="rId20"/>
    <p:sldId id="375" r:id="rId21"/>
    <p:sldId id="376" r:id="rId22"/>
    <p:sldId id="377" r:id="rId23"/>
    <p:sldId id="378" r:id="rId24"/>
    <p:sldId id="379" r:id="rId25"/>
    <p:sldId id="315" r:id="rId26"/>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2823AEA-B062-4C27-963C-A871DD80BFE4}">
          <p14:sldIdLst>
            <p14:sldId id="313"/>
            <p14:sldId id="350"/>
            <p14:sldId id="351"/>
            <p14:sldId id="352"/>
            <p14:sldId id="353"/>
            <p14:sldId id="354"/>
            <p14:sldId id="355"/>
            <p14:sldId id="357"/>
            <p14:sldId id="359"/>
            <p14:sldId id="360"/>
            <p14:sldId id="361"/>
            <p14:sldId id="362"/>
            <p14:sldId id="363"/>
            <p14:sldId id="367"/>
            <p14:sldId id="369"/>
            <p14:sldId id="371"/>
            <p14:sldId id="372"/>
            <p14:sldId id="373"/>
            <p14:sldId id="374"/>
            <p14:sldId id="375"/>
            <p14:sldId id="376"/>
            <p14:sldId id="377"/>
            <p14:sldId id="378"/>
            <p14:sldId id="379"/>
            <p14:sldId id="31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userDrawn="1">
          <p15:clr>
            <a:srgbClr val="A4A3A4"/>
          </p15:clr>
        </p15:guide>
        <p15:guide id="2" pos="222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2F40"/>
    <a:srgbClr val="2C2A29"/>
    <a:srgbClr val="862633"/>
    <a:srgbClr val="CEB888"/>
    <a:srgbClr val="FFFFFF"/>
    <a:srgbClr val="C5B783"/>
    <a:srgbClr val="660033"/>
    <a:srgbClr val="FF6600"/>
    <a:srgbClr val="333333"/>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55" autoAdjust="0"/>
    <p:restoredTop sz="80830" autoAdjust="0"/>
  </p:normalViewPr>
  <p:slideViewPr>
    <p:cSldViewPr>
      <p:cViewPr varScale="1">
        <p:scale>
          <a:sx n="87" d="100"/>
          <a:sy n="87" d="100"/>
        </p:scale>
        <p:origin x="2520" y="84"/>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3091" y="58"/>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3"/>
          </a:xfrm>
          <a:prstGeom prst="rect">
            <a:avLst/>
          </a:prstGeom>
        </p:spPr>
        <p:txBody>
          <a:bodyPr vert="horz" lIns="93940" tIns="46971" rIns="93940" bIns="46971"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8153"/>
          </a:xfrm>
          <a:prstGeom prst="rect">
            <a:avLst/>
          </a:prstGeom>
        </p:spPr>
        <p:txBody>
          <a:bodyPr vert="horz" lIns="93940" tIns="46971" rIns="93940" bIns="46971" rtlCol="0"/>
          <a:lstStyle>
            <a:lvl1pPr algn="r">
              <a:defRPr sz="1200"/>
            </a:lvl1pPr>
          </a:lstStyle>
          <a:p>
            <a:fld id="{461C4E91-D306-4D98-B14A-A8281536390A}" type="datetimeFigureOut">
              <a:rPr lang="en-US" smtClean="0"/>
              <a:t>3/30/2018</a:t>
            </a:fld>
            <a:endParaRPr lang="en-US"/>
          </a:p>
        </p:txBody>
      </p:sp>
      <p:sp>
        <p:nvSpPr>
          <p:cNvPr id="4" name="Footer Placeholder 3"/>
          <p:cNvSpPr>
            <a:spLocks noGrp="1"/>
          </p:cNvSpPr>
          <p:nvPr>
            <p:ph type="ftr" sz="quarter" idx="2"/>
          </p:nvPr>
        </p:nvSpPr>
        <p:spPr>
          <a:xfrm>
            <a:off x="0" y="8893297"/>
            <a:ext cx="3066733" cy="468153"/>
          </a:xfrm>
          <a:prstGeom prst="rect">
            <a:avLst/>
          </a:prstGeom>
        </p:spPr>
        <p:txBody>
          <a:bodyPr vert="horz" lIns="93940" tIns="46971" rIns="93940" bIns="46971"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3297"/>
            <a:ext cx="3066733" cy="468153"/>
          </a:xfrm>
          <a:prstGeom prst="rect">
            <a:avLst/>
          </a:prstGeom>
        </p:spPr>
        <p:txBody>
          <a:bodyPr vert="horz" lIns="93940" tIns="46971" rIns="93940" bIns="46971" rtlCol="0" anchor="b"/>
          <a:lstStyle>
            <a:lvl1pPr algn="r">
              <a:defRPr sz="1200"/>
            </a:lvl1pPr>
          </a:lstStyle>
          <a:p>
            <a:fld id="{7564D329-0521-43E6-8C3E-AC826CBBE495}" type="slidenum">
              <a:rPr lang="en-US" smtClean="0"/>
              <a:t>‹#›</a:t>
            </a:fld>
            <a:endParaRPr lang="en-US"/>
          </a:p>
        </p:txBody>
      </p:sp>
    </p:spTree>
    <p:extLst>
      <p:ext uri="{BB962C8B-B14F-4D97-AF65-F5344CB8AC3E}">
        <p14:creationId xmlns:p14="http://schemas.microsoft.com/office/powerpoint/2010/main" val="32801338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3"/>
          </a:xfrm>
          <a:prstGeom prst="rect">
            <a:avLst/>
          </a:prstGeom>
        </p:spPr>
        <p:txBody>
          <a:bodyPr vert="horz" lIns="93940" tIns="46971" rIns="93940" bIns="46971" rtlCol="0"/>
          <a:lstStyle>
            <a:lvl1pPr algn="l">
              <a:defRPr sz="1200"/>
            </a:lvl1pPr>
          </a:lstStyle>
          <a:p>
            <a:endParaRPr lang="en-US"/>
          </a:p>
        </p:txBody>
      </p:sp>
      <p:sp>
        <p:nvSpPr>
          <p:cNvPr id="3" name="Date Placeholder 2"/>
          <p:cNvSpPr>
            <a:spLocks noGrp="1"/>
          </p:cNvSpPr>
          <p:nvPr>
            <p:ph type="dt" idx="1"/>
          </p:nvPr>
        </p:nvSpPr>
        <p:spPr>
          <a:xfrm>
            <a:off x="4008705" y="0"/>
            <a:ext cx="3066733" cy="468153"/>
          </a:xfrm>
          <a:prstGeom prst="rect">
            <a:avLst/>
          </a:prstGeom>
        </p:spPr>
        <p:txBody>
          <a:bodyPr vert="horz" lIns="93940" tIns="46971" rIns="93940" bIns="46971" rtlCol="0"/>
          <a:lstStyle>
            <a:lvl1pPr algn="r">
              <a:defRPr sz="1200"/>
            </a:lvl1pPr>
          </a:lstStyle>
          <a:p>
            <a:fld id="{F185DCF6-4374-4F59-825E-9C22BA42F7F8}" type="datetimeFigureOut">
              <a:rPr lang="en-US" smtClean="0"/>
              <a:t>3/30/2018</a:t>
            </a:fld>
            <a:endParaRPr lang="en-US"/>
          </a:p>
        </p:txBody>
      </p:sp>
      <p:sp>
        <p:nvSpPr>
          <p:cNvPr id="4" name="Slide Image Placeholder 3"/>
          <p:cNvSpPr>
            <a:spLocks noGrp="1" noRot="1" noChangeAspect="1"/>
          </p:cNvSpPr>
          <p:nvPr>
            <p:ph type="sldImg" idx="2"/>
          </p:nvPr>
        </p:nvSpPr>
        <p:spPr>
          <a:xfrm>
            <a:off x="1198563" y="703263"/>
            <a:ext cx="4679950" cy="3509962"/>
          </a:xfrm>
          <a:prstGeom prst="rect">
            <a:avLst/>
          </a:prstGeom>
          <a:noFill/>
          <a:ln w="12700">
            <a:solidFill>
              <a:prstClr val="black"/>
            </a:solidFill>
          </a:ln>
        </p:spPr>
        <p:txBody>
          <a:bodyPr vert="horz" lIns="93940" tIns="46971" rIns="93940" bIns="46971" rtlCol="0" anchor="ctr"/>
          <a:lstStyle/>
          <a:p>
            <a:endParaRPr lang="en-US"/>
          </a:p>
        </p:txBody>
      </p:sp>
      <p:sp>
        <p:nvSpPr>
          <p:cNvPr id="5" name="Notes Placeholder 4"/>
          <p:cNvSpPr>
            <a:spLocks noGrp="1"/>
          </p:cNvSpPr>
          <p:nvPr>
            <p:ph type="body" sz="quarter" idx="3"/>
          </p:nvPr>
        </p:nvSpPr>
        <p:spPr>
          <a:xfrm>
            <a:off x="707708" y="4447462"/>
            <a:ext cx="5661660" cy="4213383"/>
          </a:xfrm>
          <a:prstGeom prst="rect">
            <a:avLst/>
          </a:prstGeom>
        </p:spPr>
        <p:txBody>
          <a:bodyPr vert="horz" lIns="93940" tIns="46971" rIns="93940" bIns="4697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7"/>
            <a:ext cx="3066733" cy="468153"/>
          </a:xfrm>
          <a:prstGeom prst="rect">
            <a:avLst/>
          </a:prstGeom>
        </p:spPr>
        <p:txBody>
          <a:bodyPr vert="horz" lIns="93940" tIns="46971" rIns="93940" bIns="46971"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8153"/>
          </a:xfrm>
          <a:prstGeom prst="rect">
            <a:avLst/>
          </a:prstGeom>
        </p:spPr>
        <p:txBody>
          <a:bodyPr vert="horz" lIns="93940" tIns="46971" rIns="93940" bIns="46971" rtlCol="0" anchor="b"/>
          <a:lstStyle>
            <a:lvl1pPr algn="r">
              <a:defRPr sz="1200"/>
            </a:lvl1pPr>
          </a:lstStyle>
          <a:p>
            <a:fld id="{B826C91C-07F6-4542-AB73-BC02179EA8E3}" type="slidenum">
              <a:rPr lang="en-US" smtClean="0"/>
              <a:t>‹#›</a:t>
            </a:fld>
            <a:endParaRPr lang="en-US"/>
          </a:p>
        </p:txBody>
      </p:sp>
    </p:spTree>
    <p:extLst>
      <p:ext uri="{BB962C8B-B14F-4D97-AF65-F5344CB8AC3E}">
        <p14:creationId xmlns:p14="http://schemas.microsoft.com/office/powerpoint/2010/main" val="3538230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26C91C-07F6-4542-AB73-BC02179EA8E3}" type="slidenum">
              <a:rPr lang="en-US" smtClean="0"/>
              <a:t>1</a:t>
            </a:fld>
            <a:endParaRPr lang="en-US"/>
          </a:p>
        </p:txBody>
      </p:sp>
    </p:spTree>
    <p:extLst>
      <p:ext uri="{BB962C8B-B14F-4D97-AF65-F5344CB8AC3E}">
        <p14:creationId xmlns:p14="http://schemas.microsoft.com/office/powerpoint/2010/main" val="30253511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35EF2ADE-0640-4C85-97E3-C666F9396003}" type="slidenum">
              <a:rPr lang="en-US" altLang="en-US">
                <a:latin typeface="Arial" panose="020B0604020202020204" pitchFamily="34" charset="0"/>
              </a:rPr>
              <a:pPr/>
              <a:t>21</a:t>
            </a:fld>
            <a:endParaRPr lang="en-US" altLang="en-US">
              <a:latin typeface="Arial" panose="020B0604020202020204" pitchFamily="34"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Try to plan well enough in advance that if you need help, if something requires bidding, if it requires legal review, or internal approvals, all this can be accomplished before you actually require the goods or services.</a:t>
            </a:r>
          </a:p>
        </p:txBody>
      </p:sp>
    </p:spTree>
    <p:extLst>
      <p:ext uri="{BB962C8B-B14F-4D97-AF65-F5344CB8AC3E}">
        <p14:creationId xmlns:p14="http://schemas.microsoft.com/office/powerpoint/2010/main" val="625523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0E10166E-EA01-462E-9A36-B748216AC2F1}" type="slidenum">
              <a:rPr lang="en-US" altLang="en-US">
                <a:latin typeface="Arial" panose="020B0604020202020204" pitchFamily="34" charset="0"/>
              </a:rPr>
              <a:pPr/>
              <a:t>2</a:t>
            </a:fld>
            <a:endParaRPr lang="en-US" altLang="en-US">
              <a:latin typeface="Arial" panose="020B0604020202020204" pitchFamily="34" charset="0"/>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anose="020B0604020202020204" pitchFamily="34" charset="0"/>
              </a:rPr>
              <a:t>A Confirming Order is when you ask a company or an individual to provide goods or services, without using either a valid purchase order, p-card if allowable under the p-card program, or payment request form, where a check is cut to the supplier before goods are ordered or service is rendered.</a:t>
            </a:r>
          </a:p>
          <a:p>
            <a:pPr eaLnBrk="1" hangingPunct="1"/>
            <a:endParaRPr lang="en-US" altLang="en-US" dirty="0" smtClean="0">
              <a:latin typeface="Arial" panose="020B0604020202020204" pitchFamily="34" charset="0"/>
            </a:endParaRPr>
          </a:p>
          <a:p>
            <a:pPr eaLnBrk="1" hangingPunct="1"/>
            <a:r>
              <a:rPr lang="en-US" altLang="en-US" dirty="0" smtClean="0">
                <a:latin typeface="Arial" panose="020B0604020202020204" pitchFamily="34" charset="0"/>
              </a:rPr>
              <a:t>In other words, you don’t have a University approved payment method.</a:t>
            </a:r>
          </a:p>
        </p:txBody>
      </p:sp>
    </p:spTree>
    <p:extLst>
      <p:ext uri="{BB962C8B-B14F-4D97-AF65-F5344CB8AC3E}">
        <p14:creationId xmlns:p14="http://schemas.microsoft.com/office/powerpoint/2010/main" val="3042364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26C91C-07F6-4542-AB73-BC02179EA8E3}" type="slidenum">
              <a:rPr lang="en-US" smtClean="0"/>
              <a:t>3</a:t>
            </a:fld>
            <a:endParaRPr lang="en-US"/>
          </a:p>
        </p:txBody>
      </p:sp>
    </p:spTree>
    <p:extLst>
      <p:ext uri="{BB962C8B-B14F-4D97-AF65-F5344CB8AC3E}">
        <p14:creationId xmlns:p14="http://schemas.microsoft.com/office/powerpoint/2010/main" val="2483096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E4C7A4FD-DDD3-4438-8C52-49A4E058AE40}" type="slidenum">
              <a:rPr lang="en-US" altLang="en-US">
                <a:latin typeface="Arial" panose="020B0604020202020204" pitchFamily="34" charset="0"/>
              </a:rPr>
              <a:pPr/>
              <a:t>5</a:t>
            </a:fld>
            <a:endParaRPr lang="en-US" altLang="en-US">
              <a:latin typeface="Arial" panose="020B0604020202020204" pitchFamily="34" charset="0"/>
            </a:endParaRP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anose="020B0604020202020204" pitchFamily="34" charset="0"/>
              </a:rPr>
              <a:t>It is the responsibility of the Procurement Services Department to obtain quotations from prospective suppliers. However, for budget purposes, a department may obtain cost information from catalogs, prior orders or suppliers. The Procurement Services Department is not bound to accept quotations secured by departments. When a department chooses to secure quotations, the quote must contain the name of the supplier; the supplier representative who gave the quote, the date of the quote, the FOB (free on board) point, the payment terms and the price of each item(s). The Director of Procurement Services has the ability to make exceptions on a case-by-case basis only. </a:t>
            </a:r>
          </a:p>
        </p:txBody>
      </p:sp>
    </p:spTree>
    <p:extLst>
      <p:ext uri="{BB962C8B-B14F-4D97-AF65-F5344CB8AC3E}">
        <p14:creationId xmlns:p14="http://schemas.microsoft.com/office/powerpoint/2010/main" val="1725387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DBD89AD9-9F00-49F9-95BE-923A251AFE01}" type="slidenum">
              <a:rPr lang="en-US" altLang="en-US">
                <a:latin typeface="Arial" panose="020B0604020202020204" pitchFamily="34" charset="0"/>
              </a:rPr>
              <a:pPr/>
              <a:t>10</a:t>
            </a:fld>
            <a:endParaRPr lang="en-US" altLang="en-US">
              <a:latin typeface="Arial" panose="020B0604020202020204" pitchFamily="34"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anose="020B0604020202020204" pitchFamily="34" charset="0"/>
              </a:rPr>
              <a:t>Requisitions that do not have a valid PO in dispatched</a:t>
            </a:r>
            <a:r>
              <a:rPr lang="en-US" altLang="en-US" baseline="0" dirty="0" smtClean="0">
                <a:latin typeface="Arial" panose="020B0604020202020204" pitchFamily="34" charset="0"/>
              </a:rPr>
              <a:t> status</a:t>
            </a:r>
            <a:r>
              <a:rPr lang="en-US" altLang="en-US" dirty="0" smtClean="0">
                <a:latin typeface="Arial" panose="020B0604020202020204" pitchFamily="34" charset="0"/>
              </a:rPr>
              <a:t> in OMNI and/or where goods/services have either been ordered or received.</a:t>
            </a:r>
          </a:p>
          <a:p>
            <a:pPr eaLnBrk="1" hangingPunct="1"/>
            <a:endParaRPr lang="en-US" altLang="en-US" dirty="0" smtClean="0">
              <a:latin typeface="Arial" panose="020B0604020202020204" pitchFamily="34" charset="0"/>
            </a:endParaRPr>
          </a:p>
          <a:p>
            <a:pPr eaLnBrk="1" hangingPunct="1"/>
            <a:r>
              <a:rPr lang="en-US" altLang="en-US" dirty="0" smtClean="0">
                <a:latin typeface="Arial" panose="020B0604020202020204" pitchFamily="34" charset="0"/>
              </a:rPr>
              <a:t>Expense Reimbursements or Reimbursements other than Travel (while in travel status or urgent needs while out in the field).</a:t>
            </a:r>
          </a:p>
          <a:p>
            <a:pPr eaLnBrk="1" hangingPunct="1"/>
            <a:endParaRPr lang="en-US" altLang="en-US" dirty="0" smtClean="0">
              <a:latin typeface="Arial" panose="020B0604020202020204" pitchFamily="34" charset="0"/>
            </a:endParaRPr>
          </a:p>
          <a:p>
            <a:pPr eaLnBrk="1" hangingPunct="1"/>
            <a:r>
              <a:rPr lang="en-US" altLang="en-US" dirty="0" smtClean="0">
                <a:latin typeface="Arial" panose="020B0604020202020204" pitchFamily="34" charset="0"/>
              </a:rPr>
              <a:t>Payment Request forms shouldn’t be used to bypass the normal purchasing procedures.</a:t>
            </a:r>
          </a:p>
        </p:txBody>
      </p:sp>
    </p:spTree>
    <p:extLst>
      <p:ext uri="{BB962C8B-B14F-4D97-AF65-F5344CB8AC3E}">
        <p14:creationId xmlns:p14="http://schemas.microsoft.com/office/powerpoint/2010/main" val="34787078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A761721E-A84D-4B02-B148-C08E3193E591}" type="slidenum">
              <a:rPr lang="en-US" altLang="en-US">
                <a:latin typeface="Arial" panose="020B0604020202020204" pitchFamily="34" charset="0"/>
              </a:rPr>
              <a:pPr/>
              <a:t>14</a:t>
            </a:fld>
            <a:endParaRPr lang="en-US" altLang="en-US">
              <a:latin typeface="Arial" panose="020B0604020202020204" pitchFamily="34"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35490912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B28FC3A7-7283-4D9E-8013-BF107E24FC01}" type="slidenum">
              <a:rPr lang="en-US" altLang="en-US">
                <a:latin typeface="Arial" panose="020B0604020202020204" pitchFamily="34" charset="0"/>
              </a:rPr>
              <a:pPr/>
              <a:t>15</a:t>
            </a:fld>
            <a:endParaRPr lang="en-US" altLang="en-US">
              <a:latin typeface="Arial" panose="020B0604020202020204" pitchFamily="34"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anose="020B0604020202020204" pitchFamily="34" charset="0"/>
              </a:rPr>
              <a:t>The supplier is assuming the risk of not getting paid by doing the work or providing the goods and the individual that contracted with the supplier to do the work or provide the service is assuming risk because a payment method hasn’t been established and they may have to bear the cost of the order.</a:t>
            </a:r>
          </a:p>
          <a:p>
            <a:pPr eaLnBrk="1" hangingPunct="1"/>
            <a:endParaRPr lang="en-US" altLang="en-US" dirty="0" smtClean="0">
              <a:latin typeface="Arial" panose="020B0604020202020204" pitchFamily="34" charset="0"/>
            </a:endParaRPr>
          </a:p>
          <a:p>
            <a:pPr eaLnBrk="1" hangingPunct="1"/>
            <a:r>
              <a:rPr lang="en-US" altLang="en-US" dirty="0" smtClean="0">
                <a:latin typeface="Arial" panose="020B0604020202020204" pitchFamily="34" charset="0"/>
              </a:rPr>
              <a:t>When items arrive, there may not be sufficient funding to pay for them if not encumbered by a PO up front.</a:t>
            </a:r>
          </a:p>
          <a:p>
            <a:pPr eaLnBrk="1" hangingPunct="1"/>
            <a:endParaRPr lang="en-US" altLang="en-US" dirty="0" smtClean="0">
              <a:latin typeface="Arial" panose="020B0604020202020204" pitchFamily="34" charset="0"/>
            </a:endParaRPr>
          </a:p>
          <a:p>
            <a:pPr eaLnBrk="1" hangingPunct="1"/>
            <a:r>
              <a:rPr lang="en-US" altLang="en-US" dirty="0" smtClean="0">
                <a:latin typeface="Arial" panose="020B0604020202020204" pitchFamily="34" charset="0"/>
              </a:rPr>
              <a:t>Lack of proper approvals such as EH&amp;S, Construction or Facilities management.</a:t>
            </a:r>
          </a:p>
          <a:p>
            <a:pPr eaLnBrk="1" hangingPunct="1"/>
            <a:endParaRPr lang="en-US" altLang="en-US" dirty="0" smtClean="0">
              <a:latin typeface="Arial" panose="020B0604020202020204" pitchFamily="34" charset="0"/>
            </a:endParaRPr>
          </a:p>
          <a:p>
            <a:pPr eaLnBrk="1" hangingPunct="1"/>
            <a:endParaRPr lang="en-US" altLang="en-US" baseline="0" dirty="0" smtClean="0">
              <a:latin typeface="Arial" panose="020B0604020202020204" pitchFamily="34" charset="0"/>
            </a:endParaRPr>
          </a:p>
          <a:p>
            <a:pPr eaLnBrk="1" hangingPunct="1"/>
            <a:endParaRPr lang="en-US" altLang="en-US" dirty="0" smtClean="0">
              <a:latin typeface="Arial" panose="020B0604020202020204" pitchFamily="34" charset="0"/>
            </a:endParaRPr>
          </a:p>
          <a:p>
            <a:pPr eaLnBrk="1" hangingPunct="1"/>
            <a:endParaRPr lang="en-US" altLang="en-US" dirty="0" smtClean="0">
              <a:latin typeface="Arial" panose="020B0604020202020204" pitchFamily="34" charset="0"/>
            </a:endParaRPr>
          </a:p>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25283961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12A3F898-439C-4AE6-BCA0-73A01DA39B61}" type="slidenum">
              <a:rPr lang="en-US" altLang="en-US">
                <a:latin typeface="Arial" panose="020B0604020202020204" pitchFamily="34" charset="0"/>
              </a:rPr>
              <a:pPr/>
              <a:t>16</a:t>
            </a:fld>
            <a:endParaRPr lang="en-US" altLang="en-US">
              <a:latin typeface="Arial" panose="020B0604020202020204" pitchFamily="34"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000" dirty="0" smtClean="0">
                <a:latin typeface="Arial" panose="020B0604020202020204" pitchFamily="34" charset="0"/>
              </a:rPr>
              <a:t>Lack of Administrative Approvals:  Certain University Approvals are required for certain things.</a:t>
            </a:r>
          </a:p>
          <a:p>
            <a:pPr eaLnBrk="1" hangingPunct="1"/>
            <a:endParaRPr lang="en-US" altLang="en-US" sz="1000" dirty="0" smtClean="0">
              <a:latin typeface="Arial" panose="020B0604020202020204" pitchFamily="34" charset="0"/>
            </a:endParaRPr>
          </a:p>
          <a:p>
            <a:pPr eaLnBrk="1" hangingPunct="1"/>
            <a:r>
              <a:rPr lang="en-US" altLang="en-US" sz="1000" dirty="0" smtClean="0">
                <a:latin typeface="Arial" panose="020B0604020202020204" pitchFamily="34" charset="0"/>
              </a:rPr>
              <a:t>Bypassing State Law for procurement methods:  State Law says anything over $50K requires a procurement method therefore it must be either competitively solicited (bid), sole sourced if it meets the requirements, exempted from bidding by getting an approved SRE, purchased on a Contract that has already been competitively procured or by Emergency Purchase.</a:t>
            </a:r>
          </a:p>
          <a:p>
            <a:pPr eaLnBrk="1" hangingPunct="1"/>
            <a:endParaRPr lang="en-US" altLang="en-US" sz="1000" dirty="0" smtClean="0">
              <a:latin typeface="Arial" panose="020B0604020202020204" pitchFamily="34" charset="0"/>
            </a:endParaRPr>
          </a:p>
          <a:p>
            <a:pPr eaLnBrk="1" hangingPunct="1"/>
            <a:r>
              <a:rPr lang="en-US" altLang="en-US" sz="1000" dirty="0" smtClean="0">
                <a:latin typeface="Arial" panose="020B0604020202020204" pitchFamily="34" charset="0"/>
              </a:rPr>
              <a:t>Bypassing Legal Review:  Legal Services and agreements over $10K require the review of the Office of General Counsel.</a:t>
            </a:r>
          </a:p>
          <a:p>
            <a:pPr eaLnBrk="1" hangingPunct="1"/>
            <a:endParaRPr lang="en-US" altLang="en-US" sz="1000" dirty="0" smtClean="0">
              <a:latin typeface="Arial" panose="020B0604020202020204" pitchFamily="34" charset="0"/>
            </a:endParaRPr>
          </a:p>
          <a:p>
            <a:pPr eaLnBrk="1" hangingPunct="1"/>
            <a:r>
              <a:rPr lang="en-US" altLang="en-US" sz="1000" dirty="0" smtClean="0">
                <a:latin typeface="Arial" panose="020B0604020202020204" pitchFamily="34" charset="0"/>
              </a:rPr>
              <a:t>Taxation Issues:  There could be tax issues when making payments to individuals</a:t>
            </a:r>
          </a:p>
          <a:p>
            <a:pPr eaLnBrk="1" hangingPunct="1"/>
            <a:endParaRPr lang="en-US" altLang="en-US" sz="1000" dirty="0" smtClean="0">
              <a:latin typeface="Arial" panose="020B0604020202020204" pitchFamily="34" charset="0"/>
            </a:endParaRPr>
          </a:p>
          <a:p>
            <a:pPr eaLnBrk="1" hangingPunct="1"/>
            <a:r>
              <a:rPr lang="en-US" altLang="en-US" sz="1000" dirty="0" smtClean="0">
                <a:latin typeface="Arial" panose="020B0604020202020204" pitchFamily="34" charset="0"/>
              </a:rPr>
              <a:t>The University could pay Interest Penalties / It could affect the University Credit Rating:  If the University Prompt Payment Policy is not followed then the University could have to pay interest for late payments and this could eventually affect the University’s Credit Rating.</a:t>
            </a:r>
          </a:p>
          <a:p>
            <a:pPr eaLnBrk="1" hangingPunct="1"/>
            <a:endParaRPr lang="en-US" altLang="en-US" sz="1000" dirty="0" smtClean="0">
              <a:latin typeface="Arial" panose="020B0604020202020204" pitchFamily="34" charset="0"/>
            </a:endParaRPr>
          </a:p>
          <a:p>
            <a:pPr eaLnBrk="1" hangingPunct="1"/>
            <a:r>
              <a:rPr lang="en-US" altLang="en-US" sz="1000" dirty="0" smtClean="0">
                <a:latin typeface="Arial" panose="020B0604020202020204" pitchFamily="34" charset="0"/>
              </a:rPr>
              <a:t>Supplier Diversity Initiative:  The University has a supplier diversity initiative that we must follow to procure goods and services and make an effort to use Certified Minority suppliers when we can.</a:t>
            </a:r>
          </a:p>
          <a:p>
            <a:pPr eaLnBrk="1" hangingPunct="1"/>
            <a:endParaRPr lang="en-US" altLang="en-US" sz="1000" dirty="0" smtClean="0">
              <a:latin typeface="Arial" panose="020B0604020202020204" pitchFamily="34" charset="0"/>
            </a:endParaRPr>
          </a:p>
          <a:p>
            <a:pPr eaLnBrk="1" hangingPunct="1"/>
            <a:r>
              <a:rPr lang="en-US" altLang="en-US" sz="1000" dirty="0" smtClean="0">
                <a:latin typeface="Arial" panose="020B0604020202020204" pitchFamily="34" charset="0"/>
              </a:rPr>
              <a:t>Lack of Internal University Approvals:  Certain goods/services require the approval of internal departments before the requisition can route to Procurement Services. (See next slide).</a:t>
            </a:r>
          </a:p>
        </p:txBody>
      </p:sp>
    </p:spTree>
    <p:extLst>
      <p:ext uri="{BB962C8B-B14F-4D97-AF65-F5344CB8AC3E}">
        <p14:creationId xmlns:p14="http://schemas.microsoft.com/office/powerpoint/2010/main" val="26473639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69420D6B-1327-40E5-9507-EE7CAD00960D}" type="slidenum">
              <a:rPr lang="en-US" altLang="en-US">
                <a:latin typeface="Arial" panose="020B0604020202020204" pitchFamily="34" charset="0"/>
              </a:rPr>
              <a:pPr/>
              <a:t>17</a:t>
            </a:fld>
            <a:endParaRPr lang="en-US" altLang="en-US">
              <a:latin typeface="Arial" panose="020B0604020202020204" pitchFamily="34"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altLang="en-US" sz="800" dirty="0" smtClean="0">
                <a:latin typeface="Arial" panose="020B0604020202020204" pitchFamily="34" charset="0"/>
              </a:rPr>
              <a:t>Computing Equipment (over $20K) requires Information Resource Mgr. Approval.</a:t>
            </a:r>
          </a:p>
          <a:p>
            <a:pPr eaLnBrk="1" hangingPunct="1">
              <a:lnSpc>
                <a:spcPct val="80000"/>
              </a:lnSpc>
            </a:pPr>
            <a:endParaRPr lang="en-US" altLang="en-US" sz="800" dirty="0" smtClean="0">
              <a:latin typeface="Arial" panose="020B0604020202020204" pitchFamily="34" charset="0"/>
            </a:endParaRPr>
          </a:p>
          <a:p>
            <a:pPr eaLnBrk="1" hangingPunct="1">
              <a:lnSpc>
                <a:spcPct val="80000"/>
              </a:lnSpc>
            </a:pPr>
            <a:r>
              <a:rPr lang="en-US" altLang="en-US" sz="800" dirty="0" smtClean="0">
                <a:latin typeface="Arial" panose="020B0604020202020204" pitchFamily="34" charset="0"/>
              </a:rPr>
              <a:t>Security or fire alarms:  Telecommunications</a:t>
            </a:r>
          </a:p>
          <a:p>
            <a:pPr eaLnBrk="1" hangingPunct="1">
              <a:lnSpc>
                <a:spcPct val="80000"/>
              </a:lnSpc>
            </a:pPr>
            <a:endParaRPr lang="en-US" altLang="en-US" sz="800" dirty="0" smtClean="0">
              <a:latin typeface="Arial" panose="020B0604020202020204" pitchFamily="34" charset="0"/>
            </a:endParaRPr>
          </a:p>
          <a:p>
            <a:pPr eaLnBrk="1" hangingPunct="1">
              <a:lnSpc>
                <a:spcPct val="80000"/>
              </a:lnSpc>
            </a:pPr>
            <a:r>
              <a:rPr lang="en-US" altLang="en-US" sz="800" dirty="0" smtClean="0">
                <a:latin typeface="Arial" panose="020B0604020202020204" pitchFamily="34" charset="0"/>
              </a:rPr>
              <a:t>Renovations:  Campus Design</a:t>
            </a:r>
          </a:p>
          <a:p>
            <a:pPr eaLnBrk="1" hangingPunct="1">
              <a:lnSpc>
                <a:spcPct val="80000"/>
              </a:lnSpc>
            </a:pPr>
            <a:endParaRPr lang="en-US" altLang="en-US" sz="800" dirty="0" smtClean="0">
              <a:latin typeface="Arial" panose="020B0604020202020204" pitchFamily="34" charset="0"/>
            </a:endParaRPr>
          </a:p>
          <a:p>
            <a:pPr eaLnBrk="1" hangingPunct="1">
              <a:lnSpc>
                <a:spcPct val="80000"/>
              </a:lnSpc>
            </a:pPr>
            <a:r>
              <a:rPr lang="en-US" altLang="en-US" sz="800" dirty="0" smtClean="0">
                <a:latin typeface="Arial" panose="020B0604020202020204" pitchFamily="34" charset="0"/>
              </a:rPr>
              <a:t>Copiers:  Copier Program</a:t>
            </a:r>
          </a:p>
          <a:p>
            <a:pPr eaLnBrk="1" hangingPunct="1">
              <a:lnSpc>
                <a:spcPct val="80000"/>
              </a:lnSpc>
            </a:pPr>
            <a:endParaRPr lang="en-US" altLang="en-US" sz="800" dirty="0" smtClean="0">
              <a:latin typeface="Arial" panose="020B0604020202020204" pitchFamily="34" charset="0"/>
            </a:endParaRPr>
          </a:p>
          <a:p>
            <a:pPr eaLnBrk="1" hangingPunct="1">
              <a:lnSpc>
                <a:spcPct val="80000"/>
              </a:lnSpc>
            </a:pPr>
            <a:r>
              <a:rPr lang="en-US" altLang="en-US" sz="800" dirty="0" smtClean="0">
                <a:latin typeface="Arial" panose="020B0604020202020204" pitchFamily="34" charset="0"/>
              </a:rPr>
              <a:t>Printing and Copying:  Printing Services and Publications (They have first right of refusal)</a:t>
            </a:r>
          </a:p>
          <a:p>
            <a:pPr eaLnBrk="1" hangingPunct="1">
              <a:lnSpc>
                <a:spcPct val="80000"/>
              </a:lnSpc>
            </a:pPr>
            <a:endParaRPr lang="en-US" altLang="en-US" sz="800" dirty="0" smtClean="0">
              <a:latin typeface="Arial" panose="020B0604020202020204" pitchFamily="34" charset="0"/>
            </a:endParaRPr>
          </a:p>
          <a:p>
            <a:pPr eaLnBrk="1" hangingPunct="1">
              <a:lnSpc>
                <a:spcPct val="80000"/>
              </a:lnSpc>
            </a:pPr>
            <a:r>
              <a:rPr lang="en-US" altLang="en-US" sz="800" dirty="0" smtClean="0">
                <a:latin typeface="Arial" panose="020B0604020202020204" pitchFamily="34" charset="0"/>
              </a:rPr>
              <a:t>Telephones and telephone equipment:  Telecommunications</a:t>
            </a:r>
          </a:p>
          <a:p>
            <a:pPr eaLnBrk="1" hangingPunct="1">
              <a:lnSpc>
                <a:spcPct val="80000"/>
              </a:lnSpc>
            </a:pPr>
            <a:endParaRPr lang="en-US" altLang="en-US" sz="800" dirty="0" smtClean="0">
              <a:latin typeface="Arial" panose="020B0604020202020204" pitchFamily="34" charset="0"/>
            </a:endParaRPr>
          </a:p>
          <a:p>
            <a:pPr eaLnBrk="1" hangingPunct="1">
              <a:lnSpc>
                <a:spcPct val="80000"/>
              </a:lnSpc>
            </a:pPr>
            <a:r>
              <a:rPr lang="en-US" altLang="en-US" sz="800" dirty="0" smtClean="0">
                <a:latin typeface="Arial" panose="020B0604020202020204" pitchFamily="34" charset="0"/>
              </a:rPr>
              <a:t>Radiological Material:  EH&amp;S</a:t>
            </a:r>
          </a:p>
          <a:p>
            <a:pPr eaLnBrk="1" hangingPunct="1">
              <a:lnSpc>
                <a:spcPct val="80000"/>
              </a:lnSpc>
            </a:pPr>
            <a:endParaRPr lang="en-US" altLang="en-US" sz="800" dirty="0" smtClean="0">
              <a:latin typeface="Arial" panose="020B0604020202020204" pitchFamily="34" charset="0"/>
            </a:endParaRPr>
          </a:p>
          <a:p>
            <a:pPr eaLnBrk="1" hangingPunct="1">
              <a:lnSpc>
                <a:spcPct val="80000"/>
              </a:lnSpc>
            </a:pPr>
            <a:r>
              <a:rPr lang="en-US" altLang="en-US" sz="800" dirty="0" smtClean="0">
                <a:latin typeface="Arial" panose="020B0604020202020204" pitchFamily="34" charset="0"/>
              </a:rPr>
              <a:t>Uniforms or clothing for employees:  HR</a:t>
            </a:r>
          </a:p>
          <a:p>
            <a:pPr eaLnBrk="1" hangingPunct="1">
              <a:lnSpc>
                <a:spcPct val="80000"/>
              </a:lnSpc>
            </a:pPr>
            <a:endParaRPr lang="en-US" altLang="en-US" sz="800" dirty="0" smtClean="0">
              <a:latin typeface="Arial" panose="020B0604020202020204" pitchFamily="34" charset="0"/>
            </a:endParaRPr>
          </a:p>
          <a:p>
            <a:pPr eaLnBrk="1" hangingPunct="1">
              <a:lnSpc>
                <a:spcPct val="80000"/>
              </a:lnSpc>
            </a:pPr>
            <a:r>
              <a:rPr lang="en-US" altLang="en-US" sz="800" dirty="0" smtClean="0">
                <a:latin typeface="Arial" panose="020B0604020202020204" pitchFamily="34" charset="0"/>
              </a:rPr>
              <a:t>Legal Services:  Office of General Counsel</a:t>
            </a:r>
          </a:p>
          <a:p>
            <a:pPr eaLnBrk="1" hangingPunct="1">
              <a:lnSpc>
                <a:spcPct val="80000"/>
              </a:lnSpc>
            </a:pPr>
            <a:endParaRPr lang="en-US" altLang="en-US" sz="800" dirty="0" smtClean="0">
              <a:latin typeface="Arial" panose="020B0604020202020204" pitchFamily="34" charset="0"/>
            </a:endParaRPr>
          </a:p>
          <a:p>
            <a:pPr eaLnBrk="1" hangingPunct="1">
              <a:lnSpc>
                <a:spcPct val="80000"/>
              </a:lnSpc>
            </a:pPr>
            <a:r>
              <a:rPr lang="en-US" altLang="en-US" sz="800" dirty="0" smtClean="0">
                <a:latin typeface="Arial" panose="020B0604020202020204" pitchFamily="34" charset="0"/>
              </a:rPr>
              <a:t>Signs, Exterior (permanent):  University Sign Committee</a:t>
            </a:r>
          </a:p>
          <a:p>
            <a:pPr eaLnBrk="1" hangingPunct="1">
              <a:lnSpc>
                <a:spcPct val="80000"/>
              </a:lnSpc>
            </a:pPr>
            <a:endParaRPr lang="en-US" altLang="en-US" sz="800" dirty="0" smtClean="0">
              <a:latin typeface="Arial" panose="020B0604020202020204" pitchFamily="34" charset="0"/>
            </a:endParaRPr>
          </a:p>
          <a:p>
            <a:pPr eaLnBrk="1" hangingPunct="1">
              <a:lnSpc>
                <a:spcPct val="80000"/>
              </a:lnSpc>
            </a:pPr>
            <a:r>
              <a:rPr lang="en-US" altLang="en-US" sz="800" dirty="0" smtClean="0">
                <a:latin typeface="Arial" panose="020B0604020202020204" pitchFamily="34" charset="0"/>
              </a:rPr>
              <a:t>Controlled Substances:  EH&amp;S</a:t>
            </a:r>
          </a:p>
          <a:p>
            <a:pPr eaLnBrk="1" hangingPunct="1">
              <a:lnSpc>
                <a:spcPct val="80000"/>
              </a:lnSpc>
            </a:pPr>
            <a:endParaRPr lang="en-US" altLang="en-US" sz="800" dirty="0" smtClean="0">
              <a:latin typeface="Arial" panose="020B0604020202020204" pitchFamily="34" charset="0"/>
            </a:endParaRPr>
          </a:p>
          <a:p>
            <a:pPr eaLnBrk="1" hangingPunct="1">
              <a:lnSpc>
                <a:spcPct val="80000"/>
              </a:lnSpc>
            </a:pPr>
            <a:r>
              <a:rPr lang="en-US" altLang="en-US" sz="800" dirty="0" smtClean="0">
                <a:latin typeface="Arial" panose="020B0604020202020204" pitchFamily="34" charset="0"/>
              </a:rPr>
              <a:t>Fans, Heaters, air circulators, etc.:  EH&amp;S</a:t>
            </a:r>
          </a:p>
          <a:p>
            <a:pPr eaLnBrk="1" hangingPunct="1">
              <a:lnSpc>
                <a:spcPct val="80000"/>
              </a:lnSpc>
            </a:pPr>
            <a:endParaRPr lang="en-US" altLang="en-US" sz="800" dirty="0" smtClean="0">
              <a:latin typeface="Arial" panose="020B0604020202020204" pitchFamily="34" charset="0"/>
            </a:endParaRPr>
          </a:p>
          <a:p>
            <a:pPr eaLnBrk="1" hangingPunct="1">
              <a:lnSpc>
                <a:spcPct val="80000"/>
              </a:lnSpc>
            </a:pPr>
            <a:r>
              <a:rPr lang="en-US" altLang="en-US" sz="800" dirty="0" smtClean="0">
                <a:latin typeface="Arial" panose="020B0604020202020204" pitchFamily="34" charset="0"/>
              </a:rPr>
              <a:t>Hazardous Waste:  EH&amp;S</a:t>
            </a:r>
          </a:p>
          <a:p>
            <a:pPr eaLnBrk="1" hangingPunct="1">
              <a:lnSpc>
                <a:spcPct val="80000"/>
              </a:lnSpc>
            </a:pPr>
            <a:endParaRPr lang="en-US" altLang="en-US" sz="800" dirty="0" smtClean="0">
              <a:latin typeface="Arial" panose="020B0604020202020204" pitchFamily="34" charset="0"/>
            </a:endParaRPr>
          </a:p>
          <a:p>
            <a:pPr eaLnBrk="1" hangingPunct="1">
              <a:lnSpc>
                <a:spcPct val="80000"/>
              </a:lnSpc>
            </a:pPr>
            <a:r>
              <a:rPr lang="en-US" altLang="en-US" sz="800" dirty="0" smtClean="0">
                <a:latin typeface="Arial" panose="020B0604020202020204" pitchFamily="34" charset="0"/>
              </a:rPr>
              <a:t>Traffic Control &amp; Personal Safety Devices / Law Enforcement – University Police</a:t>
            </a:r>
          </a:p>
          <a:p>
            <a:pPr eaLnBrk="1" hangingPunct="1">
              <a:lnSpc>
                <a:spcPct val="80000"/>
              </a:lnSpc>
            </a:pPr>
            <a:endParaRPr lang="en-US" altLang="en-US" sz="800" dirty="0" smtClean="0">
              <a:latin typeface="Arial" panose="020B0604020202020204" pitchFamily="34" charset="0"/>
            </a:endParaRPr>
          </a:p>
          <a:p>
            <a:pPr eaLnBrk="1" hangingPunct="1">
              <a:lnSpc>
                <a:spcPct val="80000"/>
              </a:lnSpc>
            </a:pPr>
            <a:r>
              <a:rPr lang="en-US" altLang="en-US" sz="800" dirty="0" smtClean="0">
                <a:latin typeface="Arial" panose="020B0604020202020204" pitchFamily="34" charset="0"/>
              </a:rPr>
              <a:t>Contract and Grant Requisitions:  C&amp;G if $1000 or more</a:t>
            </a:r>
          </a:p>
          <a:p>
            <a:pPr eaLnBrk="1" hangingPunct="1">
              <a:lnSpc>
                <a:spcPct val="80000"/>
              </a:lnSpc>
            </a:pPr>
            <a:endParaRPr lang="en-US" altLang="en-US" sz="800" dirty="0" smtClean="0">
              <a:latin typeface="Arial" panose="020B0604020202020204" pitchFamily="34" charset="0"/>
            </a:endParaRPr>
          </a:p>
          <a:p>
            <a:pPr eaLnBrk="1" hangingPunct="1">
              <a:lnSpc>
                <a:spcPct val="80000"/>
              </a:lnSpc>
            </a:pPr>
            <a:r>
              <a:rPr lang="en-US" altLang="en-US" sz="800" dirty="0" smtClean="0">
                <a:latin typeface="Arial" panose="020B0604020202020204" pitchFamily="34" charset="0"/>
              </a:rPr>
              <a:t>Some things like uniforms or prescription safety glasses require a University prerequisite form to be filled out and approved by HR. Household Moves require that the Approval to Pay moving expenses be approved by your department and HR.</a:t>
            </a:r>
          </a:p>
          <a:p>
            <a:pPr eaLnBrk="1" hangingPunct="1">
              <a:lnSpc>
                <a:spcPct val="80000"/>
              </a:lnSpc>
            </a:pPr>
            <a:endParaRPr lang="en-US" altLang="en-US" sz="800" dirty="0" smtClean="0">
              <a:latin typeface="Arial" panose="020B0604020202020204" pitchFamily="34" charset="0"/>
            </a:endParaRPr>
          </a:p>
          <a:p>
            <a:pPr eaLnBrk="1" hangingPunct="1">
              <a:lnSpc>
                <a:spcPct val="80000"/>
              </a:lnSpc>
            </a:pPr>
            <a:endParaRPr lang="en-US" altLang="en-US" sz="800" dirty="0" smtClean="0">
              <a:latin typeface="Arial" panose="020B0604020202020204" pitchFamily="34" charset="0"/>
            </a:endParaRPr>
          </a:p>
        </p:txBody>
      </p:sp>
    </p:spTree>
    <p:extLst>
      <p:ext uri="{BB962C8B-B14F-4D97-AF65-F5344CB8AC3E}">
        <p14:creationId xmlns:p14="http://schemas.microsoft.com/office/powerpoint/2010/main" val="24016497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39921845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5445960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p:cNvSpPr/>
          <p:nvPr userDrawn="1"/>
        </p:nvSpPr>
        <p:spPr>
          <a:xfrm>
            <a:off x="0" y="6339599"/>
            <a:ext cx="9144000" cy="51840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14478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895601"/>
            <a:ext cx="8229600" cy="3124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Rectangle 8"/>
          <p:cNvSpPr/>
          <p:nvPr userDrawn="1"/>
        </p:nvSpPr>
        <p:spPr>
          <a:xfrm flipV="1">
            <a:off x="0" y="6261027"/>
            <a:ext cx="9144000" cy="63575"/>
          </a:xfrm>
          <a:prstGeom prst="rect">
            <a:avLst/>
          </a:prstGeom>
          <a:solidFill>
            <a:srgbClr val="782F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flipV="1">
            <a:off x="0" y="6179169"/>
            <a:ext cx="9144000" cy="69933"/>
          </a:xfrm>
          <a:prstGeom prst="rect">
            <a:avLst/>
          </a:prstGeom>
          <a:solidFill>
            <a:srgbClr val="CEB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userDrawn="1"/>
        </p:nvSpPr>
        <p:spPr>
          <a:xfrm>
            <a:off x="7970416" y="6458839"/>
            <a:ext cx="755335" cy="276999"/>
          </a:xfrm>
          <a:prstGeom prst="rect">
            <a:avLst/>
          </a:prstGeom>
          <a:noFill/>
        </p:spPr>
        <p:txBody>
          <a:bodyPr wrap="none" rtlCol="0">
            <a:spAutoFit/>
          </a:bodyPr>
          <a:lstStyle/>
          <a:p>
            <a:r>
              <a:rPr lang="en-US" sz="1200" kern="1200" dirty="0" smtClean="0">
                <a:solidFill>
                  <a:srgbClr val="2C2A29"/>
                </a:solidFill>
                <a:latin typeface="Arial" panose="020B0604020202020204" pitchFamily="34" charset="0"/>
                <a:ea typeface="+mn-ea"/>
                <a:cs typeface="Arial" panose="020B0604020202020204" pitchFamily="34" charset="0"/>
              </a:rPr>
              <a:t>Slide </a:t>
            </a:r>
            <a:fld id="{EF80C7B3-50C1-40A2-9411-E5A41289B86D}" type="slidenum">
              <a:rPr lang="en-US" sz="1200" kern="1200" smtClean="0">
                <a:solidFill>
                  <a:srgbClr val="2C2A29"/>
                </a:solidFill>
                <a:latin typeface="Arial" panose="020B0604020202020204" pitchFamily="34" charset="0"/>
                <a:ea typeface="+mn-ea"/>
                <a:cs typeface="Arial" panose="020B0604020202020204" pitchFamily="34" charset="0"/>
              </a:rPr>
              <a:t>‹#›</a:t>
            </a:fld>
            <a:endParaRPr lang="en-US" sz="1200" kern="1200" dirty="0">
              <a:solidFill>
                <a:srgbClr val="2C2A29"/>
              </a:solidFill>
              <a:latin typeface="Arial" panose="020B0604020202020204" pitchFamily="34" charset="0"/>
              <a:ea typeface="+mn-ea"/>
              <a:cs typeface="Arial" panose="020B0604020202020204" pitchFamily="34" charset="0"/>
            </a:endParaRPr>
          </a:p>
        </p:txBody>
      </p:sp>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477000" y="76200"/>
            <a:ext cx="2697523" cy="557582"/>
          </a:xfrm>
          <a:prstGeom prst="rect">
            <a:avLst/>
          </a:prstGeom>
        </p:spPr>
      </p:pic>
      <p:pic>
        <p:nvPicPr>
          <p:cNvPr id="12" name="Picture 1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695700" y="6340151"/>
            <a:ext cx="1752600" cy="456845"/>
          </a:xfrm>
          <a:prstGeom prst="rect">
            <a:avLst/>
          </a:prstGeom>
        </p:spPr>
      </p:pic>
      <p:sp>
        <p:nvSpPr>
          <p:cNvPr id="13" name="TextBox 12"/>
          <p:cNvSpPr txBox="1"/>
          <p:nvPr userDrawn="1"/>
        </p:nvSpPr>
        <p:spPr>
          <a:xfrm>
            <a:off x="609600" y="6458838"/>
            <a:ext cx="1274708" cy="276999"/>
          </a:xfrm>
          <a:prstGeom prst="rect">
            <a:avLst/>
          </a:prstGeom>
          <a:noFill/>
        </p:spPr>
        <p:txBody>
          <a:bodyPr wrap="none" rtlCol="0">
            <a:spAutoFit/>
          </a:bodyPr>
          <a:lstStyle/>
          <a:p>
            <a:r>
              <a:rPr lang="en-US" sz="1200" kern="1200" dirty="0" smtClean="0">
                <a:solidFill>
                  <a:srgbClr val="2C2A29"/>
                </a:solidFill>
                <a:latin typeface="Arial" panose="020B0604020202020204" pitchFamily="34" charset="0"/>
                <a:ea typeface="+mn-ea"/>
                <a:cs typeface="Arial" panose="020B0604020202020204" pitchFamily="34" charset="0"/>
              </a:rPr>
              <a:t>December</a:t>
            </a:r>
            <a:r>
              <a:rPr lang="en-US" sz="1200" kern="1200" baseline="0" dirty="0" smtClean="0">
                <a:solidFill>
                  <a:srgbClr val="2C2A29"/>
                </a:solidFill>
                <a:latin typeface="Arial" panose="020B0604020202020204" pitchFamily="34" charset="0"/>
                <a:ea typeface="+mn-ea"/>
                <a:cs typeface="Arial" panose="020B0604020202020204" pitchFamily="34" charset="0"/>
              </a:rPr>
              <a:t> 2015</a:t>
            </a:r>
          </a:p>
        </p:txBody>
      </p:sp>
    </p:spTree>
    <p:extLst>
      <p:ext uri="{BB962C8B-B14F-4D97-AF65-F5344CB8AC3E}">
        <p14:creationId xmlns:p14="http://schemas.microsoft.com/office/powerpoint/2010/main" val="2484942841"/>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ctr" defTabSz="914400" rtl="0" eaLnBrk="1" latinLnBrk="0" hangingPunct="1">
        <a:spcBef>
          <a:spcPct val="0"/>
        </a:spcBef>
        <a:buNone/>
        <a:defRPr sz="4400" kern="1200">
          <a:solidFill>
            <a:srgbClr val="2C2A29"/>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2C2A29"/>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rgbClr val="2C2A29"/>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rgbClr val="2C2A29"/>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rgbClr val="2C2A29"/>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rgbClr val="2C2A29"/>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procurement.fsu.edu/how/pay/unencumbered-payment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procurement.fsu.edu/how/pay/unencumbered-payment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procurement.fsu.edu/how/buy/p-card" TargetMode="External"/><Relationship Id="rId2" Type="http://schemas.openxmlformats.org/officeDocument/2006/relationships/hyperlink" Target="http://www.procurement.fsu.edu/"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2209800"/>
            <a:ext cx="8534400" cy="1470025"/>
          </a:xfrm>
        </p:spPr>
        <p:txBody>
          <a:bodyPr>
            <a:normAutofit/>
          </a:bodyPr>
          <a:lstStyle/>
          <a:p>
            <a:r>
              <a:rPr lang="en-US" sz="4300" b="1" dirty="0" smtClean="0">
                <a:solidFill>
                  <a:srgbClr val="782F40"/>
                </a:solidFill>
                <a:effectLst>
                  <a:outerShdw blurRad="50000" dist="30000" dir="5400000" algn="tl" rotWithShape="0">
                    <a:srgbClr val="000000">
                      <a:alpha val="30000"/>
                    </a:srgbClr>
                  </a:outerShdw>
                </a:effectLst>
              </a:rPr>
              <a:t>Confirming Orders</a:t>
            </a:r>
            <a:endParaRPr lang="en-US" sz="4300" b="1" dirty="0">
              <a:solidFill>
                <a:srgbClr val="782F40"/>
              </a:solidFill>
              <a:effectLst>
                <a:outerShdw blurRad="50000" dist="30000" dir="5400000" algn="tl" rotWithShape="0">
                  <a:srgbClr val="000000">
                    <a:alpha val="30000"/>
                  </a:srgbClr>
                </a:outerShdw>
              </a:effectLst>
            </a:endParaRPr>
          </a:p>
        </p:txBody>
      </p:sp>
      <p:sp>
        <p:nvSpPr>
          <p:cNvPr id="2" name="Rectangle 1"/>
          <p:cNvSpPr/>
          <p:nvPr/>
        </p:nvSpPr>
        <p:spPr>
          <a:xfrm>
            <a:off x="3008912" y="3218160"/>
            <a:ext cx="3126177" cy="461665"/>
          </a:xfrm>
          <a:prstGeom prst="rect">
            <a:avLst/>
          </a:prstGeom>
        </p:spPr>
        <p:txBody>
          <a:bodyPr wrap="none">
            <a:spAutoFit/>
          </a:bodyPr>
          <a:lstStyle/>
          <a:p>
            <a:pPr>
              <a:defRPr/>
            </a:pPr>
            <a:r>
              <a:rPr lang="en-US" sz="2400" dirty="0">
                <a:solidFill>
                  <a:schemeClr val="bg1">
                    <a:lumMod val="50000"/>
                  </a:schemeClr>
                </a:solidFill>
                <a:latin typeface="Arial" panose="020B0604020202020204" pitchFamily="34" charset="0"/>
                <a:cs typeface="Arial" panose="020B0604020202020204" pitchFamily="34" charset="0"/>
              </a:rPr>
              <a:t>(After-the-fact orders)</a:t>
            </a:r>
          </a:p>
        </p:txBody>
      </p:sp>
    </p:spTree>
    <p:extLst>
      <p:ext uri="{BB962C8B-B14F-4D97-AF65-F5344CB8AC3E}">
        <p14:creationId xmlns:p14="http://schemas.microsoft.com/office/powerpoint/2010/main" val="11148312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762000" y="914400"/>
            <a:ext cx="2743200" cy="533400"/>
          </a:xfrm>
        </p:spPr>
        <p:txBody>
          <a:bodyPr>
            <a:noAutofit/>
          </a:bodyPr>
          <a:lstStyle/>
          <a:p>
            <a:pPr eaLnBrk="1" hangingPunct="1">
              <a:defRPr/>
            </a:pPr>
            <a:r>
              <a:rPr lang="en-US" sz="3200" b="1" dirty="0">
                <a:solidFill>
                  <a:srgbClr val="782F40"/>
                </a:solidFill>
                <a:effectLst>
                  <a:outerShdw blurRad="50000" dist="30000" dir="5400000" algn="tl" rotWithShape="0">
                    <a:srgbClr val="000000">
                      <a:alpha val="30000"/>
                    </a:srgbClr>
                  </a:outerShdw>
                </a:effectLst>
              </a:rPr>
              <a:t>Applies to:</a:t>
            </a:r>
          </a:p>
        </p:txBody>
      </p:sp>
      <p:sp>
        <p:nvSpPr>
          <p:cNvPr id="24579" name="Rectangle 3"/>
          <p:cNvSpPr>
            <a:spLocks noGrp="1" noChangeArrowheads="1"/>
          </p:cNvSpPr>
          <p:nvPr>
            <p:ph type="body" idx="1"/>
          </p:nvPr>
        </p:nvSpPr>
        <p:spPr>
          <a:xfrm>
            <a:off x="1295400" y="2209801"/>
            <a:ext cx="6019800" cy="1371599"/>
          </a:xfrm>
        </p:spPr>
        <p:txBody>
          <a:bodyPr>
            <a:normAutofit lnSpcReduction="10000"/>
          </a:bodyPr>
          <a:lstStyle/>
          <a:p>
            <a:pPr eaLnBrk="1" hangingPunct="1">
              <a:defRPr/>
            </a:pPr>
            <a:r>
              <a:rPr lang="en-US" sz="2000" dirty="0" smtClean="0"/>
              <a:t>Requisitions </a:t>
            </a:r>
          </a:p>
          <a:p>
            <a:pPr eaLnBrk="1" hangingPunct="1">
              <a:defRPr/>
            </a:pPr>
            <a:r>
              <a:rPr lang="en-US" sz="2000" dirty="0" smtClean="0"/>
              <a:t>Expense Reimbursements (especially over $25)</a:t>
            </a:r>
          </a:p>
          <a:p>
            <a:pPr eaLnBrk="1" hangingPunct="1">
              <a:defRPr/>
            </a:pPr>
            <a:r>
              <a:rPr lang="en-US" sz="2000" dirty="0" smtClean="0"/>
              <a:t>Payment Request Forms for unencumbered payments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533400" y="990600"/>
            <a:ext cx="5638800" cy="533400"/>
          </a:xfrm>
        </p:spPr>
        <p:txBody>
          <a:bodyPr>
            <a:noAutofit/>
          </a:bodyPr>
          <a:lstStyle/>
          <a:p>
            <a:pPr eaLnBrk="1" hangingPunct="1">
              <a:defRPr/>
            </a:pPr>
            <a:r>
              <a:rPr lang="en-US" sz="3200" b="1" dirty="0">
                <a:solidFill>
                  <a:srgbClr val="782F40"/>
                </a:solidFill>
                <a:effectLst>
                  <a:outerShdw blurRad="50000" dist="30000" dir="5400000" algn="tl" rotWithShape="0">
                    <a:srgbClr val="000000">
                      <a:alpha val="30000"/>
                    </a:srgbClr>
                  </a:outerShdw>
                </a:effectLst>
              </a:rPr>
              <a:t>Expense Reimbursements</a:t>
            </a:r>
          </a:p>
        </p:txBody>
      </p:sp>
      <p:sp>
        <p:nvSpPr>
          <p:cNvPr id="46083" name="Rectangle 3"/>
          <p:cNvSpPr>
            <a:spLocks noGrp="1" noChangeArrowheads="1"/>
          </p:cNvSpPr>
          <p:nvPr>
            <p:ph type="body" idx="1"/>
          </p:nvPr>
        </p:nvSpPr>
        <p:spPr>
          <a:xfrm>
            <a:off x="838200" y="2209801"/>
            <a:ext cx="7010400" cy="2438399"/>
          </a:xfrm>
        </p:spPr>
        <p:txBody>
          <a:bodyPr>
            <a:normAutofit fontScale="92500" lnSpcReduction="20000"/>
          </a:bodyPr>
          <a:lstStyle/>
          <a:p>
            <a:pPr eaLnBrk="1" hangingPunct="1">
              <a:defRPr/>
            </a:pPr>
            <a:r>
              <a:rPr lang="en-US" sz="2000" dirty="0" smtClean="0"/>
              <a:t>Anything over $25.00 requires a justification</a:t>
            </a:r>
          </a:p>
          <a:p>
            <a:pPr eaLnBrk="1" hangingPunct="1">
              <a:defRPr/>
            </a:pPr>
            <a:r>
              <a:rPr lang="en-US" sz="2000" dirty="0" smtClean="0"/>
              <a:t>Employee must be considered in Travel Status</a:t>
            </a:r>
          </a:p>
          <a:p>
            <a:pPr marL="0" indent="0" eaLnBrk="1" hangingPunct="1">
              <a:buNone/>
              <a:defRPr/>
            </a:pPr>
            <a:endParaRPr lang="en-US" sz="2000" dirty="0" smtClean="0"/>
          </a:p>
          <a:p>
            <a:pPr eaLnBrk="1" hangingPunct="1">
              <a:buFont typeface="Wingdings" panose="05000000000000000000" pitchFamily="2" charset="2"/>
              <a:buNone/>
              <a:defRPr/>
            </a:pPr>
            <a:r>
              <a:rPr lang="en-US" sz="2000" dirty="0" smtClean="0"/>
              <a:t>	</a:t>
            </a:r>
            <a:r>
              <a:rPr lang="en-US" sz="2000" u="sng" dirty="0" smtClean="0"/>
              <a:t>Acceptable Reimbursements</a:t>
            </a:r>
            <a:r>
              <a:rPr lang="en-US" sz="2000" dirty="0" smtClean="0"/>
              <a:t>: (i.e. at a conference and you need to purchase a book but they don’t take P-Card or out in the field performing research at a more remote location and you need to purchase something for that research but supplier doesn’t take p-card and no access to the </a:t>
            </a:r>
            <a:r>
              <a:rPr lang="en-US" sz="2000" dirty="0" err="1" smtClean="0"/>
              <a:t>SpearMart</a:t>
            </a:r>
            <a:r>
              <a:rPr lang="en-US" sz="2000" dirty="0" smtClean="0"/>
              <a:t> </a:t>
            </a:r>
            <a:r>
              <a:rPr lang="en-US" sz="2000" dirty="0" smtClean="0"/>
              <a:t>system</a:t>
            </a:r>
            <a:r>
              <a:rPr lang="en-US" sz="2000" dirty="0" smtClean="0"/>
              <a:t>)</a:t>
            </a:r>
            <a:endParaRPr lang="en-US" sz="20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body" idx="1"/>
          </p:nvPr>
        </p:nvSpPr>
        <p:spPr>
          <a:xfrm>
            <a:off x="1447800" y="2438400"/>
            <a:ext cx="5943600" cy="2743200"/>
          </a:xfrm>
        </p:spPr>
        <p:txBody>
          <a:bodyPr>
            <a:noAutofit/>
          </a:bodyPr>
          <a:lstStyle/>
          <a:p>
            <a:pPr marL="0" indent="0" eaLnBrk="1" hangingPunct="1">
              <a:lnSpc>
                <a:spcPct val="90000"/>
              </a:lnSpc>
              <a:buNone/>
              <a:defRPr/>
            </a:pPr>
            <a:r>
              <a:rPr lang="en-US" sz="2000" b="1" u="sng" dirty="0"/>
              <a:t>Sales Tax:</a:t>
            </a:r>
            <a:r>
              <a:rPr lang="en-US" sz="2000" b="1" dirty="0"/>
              <a:t>  </a:t>
            </a:r>
            <a:r>
              <a:rPr lang="en-US" sz="2000" dirty="0"/>
              <a:t>The University is sales tax exempt for PO or </a:t>
            </a:r>
            <a:r>
              <a:rPr lang="en-US" sz="2000" dirty="0" smtClean="0"/>
              <a:t>P-Card. </a:t>
            </a:r>
            <a:r>
              <a:rPr lang="en-US" sz="2000" dirty="0"/>
              <a:t>When making a </a:t>
            </a:r>
            <a:r>
              <a:rPr lang="en-US" sz="2000" dirty="0" smtClean="0"/>
              <a:t>University business purchase using personal funds and </a:t>
            </a:r>
            <a:r>
              <a:rPr lang="en-US" sz="2000" dirty="0"/>
              <a:t>you are charged sales tax, if approved, the University reimburses you back the full cost of the purchase including the sales tax but the University never recoups sales tax. </a:t>
            </a:r>
            <a:r>
              <a:rPr lang="en-US" sz="2000" dirty="0" smtClean="0"/>
              <a:t> </a:t>
            </a:r>
            <a:endParaRPr lang="en-US" sz="2000" dirty="0"/>
          </a:p>
          <a:p>
            <a:pPr marL="0" indent="0" eaLnBrk="1" hangingPunct="1">
              <a:lnSpc>
                <a:spcPct val="90000"/>
              </a:lnSpc>
              <a:buNone/>
              <a:defRPr/>
            </a:pPr>
            <a:endParaRPr lang="en-US" sz="2000" dirty="0" smtClean="0"/>
          </a:p>
          <a:p>
            <a:pPr marL="0" indent="0" eaLnBrk="1" hangingPunct="1">
              <a:lnSpc>
                <a:spcPct val="90000"/>
              </a:lnSpc>
              <a:buNone/>
              <a:defRPr/>
            </a:pPr>
            <a:r>
              <a:rPr lang="en-US" sz="2000" dirty="0" smtClean="0"/>
              <a:t>This costs the University a lot of money over time.</a:t>
            </a:r>
            <a:endParaRPr lang="en-US" sz="2000" dirty="0"/>
          </a:p>
        </p:txBody>
      </p:sp>
      <p:sp>
        <p:nvSpPr>
          <p:cNvPr id="5" name="Rectangle 2"/>
          <p:cNvSpPr txBox="1">
            <a:spLocks noChangeArrowheads="1"/>
          </p:cNvSpPr>
          <p:nvPr/>
        </p:nvSpPr>
        <p:spPr>
          <a:xfrm>
            <a:off x="762000" y="971550"/>
            <a:ext cx="5562600" cy="571500"/>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rgbClr val="2C2A29"/>
                </a:solidFill>
                <a:latin typeface="Arial" panose="020B0604020202020204" pitchFamily="34" charset="0"/>
                <a:ea typeface="+mj-ea"/>
                <a:cs typeface="Arial" panose="020B0604020202020204" pitchFamily="34" charset="0"/>
              </a:defRPr>
            </a:lvl1pPr>
          </a:lstStyle>
          <a:p>
            <a:pPr>
              <a:defRPr/>
            </a:pPr>
            <a:r>
              <a:rPr lang="en-US" sz="3200" b="1" dirty="0" smtClean="0">
                <a:solidFill>
                  <a:srgbClr val="782F40"/>
                </a:solidFill>
                <a:effectLst>
                  <a:outerShdw blurRad="50000" dist="30000" dir="5400000" algn="tl" rotWithShape="0">
                    <a:srgbClr val="000000">
                      <a:alpha val="30000"/>
                    </a:srgbClr>
                  </a:outerShdw>
                </a:effectLst>
              </a:rPr>
              <a:t>Expense Reimbursements</a:t>
            </a:r>
            <a:endParaRPr lang="en-US" sz="3200" b="1" dirty="0">
              <a:solidFill>
                <a:srgbClr val="782F40"/>
              </a:solidFill>
              <a:effectLst>
                <a:outerShdw blurRad="50000" dist="30000" dir="5400000" algn="tl" rotWithShape="0">
                  <a:srgbClr val="000000">
                    <a:alpha val="30000"/>
                  </a:srgbClr>
                </a:outerShdw>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85800" y="914400"/>
            <a:ext cx="5562600" cy="609600"/>
          </a:xfrm>
        </p:spPr>
        <p:txBody>
          <a:bodyPr>
            <a:normAutofit/>
          </a:bodyPr>
          <a:lstStyle/>
          <a:p>
            <a:pPr eaLnBrk="1" hangingPunct="1">
              <a:defRPr/>
            </a:pPr>
            <a:r>
              <a:rPr lang="en-US" sz="3200" b="1" dirty="0">
                <a:solidFill>
                  <a:srgbClr val="782F40"/>
                </a:solidFill>
                <a:effectLst>
                  <a:outerShdw blurRad="50000" dist="30000" dir="5400000" algn="tl" rotWithShape="0">
                    <a:srgbClr val="000000">
                      <a:alpha val="30000"/>
                    </a:srgbClr>
                  </a:outerShdw>
                </a:effectLst>
              </a:rPr>
              <a:t>Payment Request Forms</a:t>
            </a:r>
          </a:p>
        </p:txBody>
      </p:sp>
      <p:sp>
        <p:nvSpPr>
          <p:cNvPr id="48131" name="Rectangle 3"/>
          <p:cNvSpPr>
            <a:spLocks noGrp="1" noChangeArrowheads="1"/>
          </p:cNvSpPr>
          <p:nvPr>
            <p:ph type="body" idx="1"/>
          </p:nvPr>
        </p:nvSpPr>
        <p:spPr>
          <a:xfrm>
            <a:off x="457200" y="2209800"/>
            <a:ext cx="8229600" cy="3657599"/>
          </a:xfrm>
        </p:spPr>
        <p:txBody>
          <a:bodyPr>
            <a:noAutofit/>
          </a:bodyPr>
          <a:lstStyle/>
          <a:p>
            <a:pPr marL="0" indent="0" eaLnBrk="1" hangingPunct="1">
              <a:spcBef>
                <a:spcPts val="0"/>
              </a:spcBef>
              <a:buNone/>
              <a:defRPr/>
            </a:pPr>
            <a:r>
              <a:rPr lang="en-US" sz="2000" dirty="0" smtClean="0"/>
              <a:t>Goods and Services should all come through Procurement Services. There is an allowable </a:t>
            </a:r>
            <a:r>
              <a:rPr lang="en-US" sz="2000" dirty="0" smtClean="0">
                <a:hlinkClick r:id="rId2"/>
              </a:rPr>
              <a:t>Unencumbered Disbursements list </a:t>
            </a:r>
            <a:r>
              <a:rPr lang="en-US" sz="2000" dirty="0" smtClean="0"/>
              <a:t>for certain things that can be purchased using a Payment </a:t>
            </a:r>
            <a:r>
              <a:rPr lang="en-US" sz="2000" dirty="0"/>
              <a:t>R</a:t>
            </a:r>
            <a:r>
              <a:rPr lang="en-US" sz="2000" dirty="0" smtClean="0"/>
              <a:t>equest </a:t>
            </a:r>
            <a:r>
              <a:rPr lang="en-US" sz="2000" dirty="0"/>
              <a:t>F</a:t>
            </a:r>
            <a:r>
              <a:rPr lang="en-US" sz="2000" dirty="0" smtClean="0"/>
              <a:t>orm (PRF). For a complete listing, contact Accounts Payable. </a:t>
            </a:r>
          </a:p>
          <a:p>
            <a:pPr marL="0" indent="0" eaLnBrk="1" hangingPunct="1">
              <a:spcBef>
                <a:spcPts val="0"/>
              </a:spcBef>
              <a:buNone/>
              <a:defRPr/>
            </a:pPr>
            <a:r>
              <a:rPr lang="en-US" sz="2000" dirty="0" smtClean="0"/>
              <a:t>Items being paid via a PRF should not be after the fact.  The University would send a check to the supplier and then merchandise is shipped, not the other way around.</a:t>
            </a:r>
          </a:p>
          <a:p>
            <a:pPr marL="0" indent="0" eaLnBrk="1" hangingPunct="1">
              <a:spcBef>
                <a:spcPts val="0"/>
              </a:spcBef>
              <a:buNone/>
              <a:defRPr/>
            </a:pPr>
            <a:r>
              <a:rPr lang="en-US" sz="2000" dirty="0" smtClean="0"/>
              <a:t>PRF’s can </a:t>
            </a:r>
            <a:r>
              <a:rPr lang="en-US" sz="2000" dirty="0" smtClean="0"/>
              <a:t>may be able to be used </a:t>
            </a:r>
            <a:r>
              <a:rPr lang="en-US" sz="2000" dirty="0" smtClean="0"/>
              <a:t>when a supplier doesn’t take POs or P-Card. The University should consider using other suppliers that do accept POs or P-Cards before using PRFs for ordering items</a:t>
            </a:r>
            <a:r>
              <a:rPr lang="en-US" sz="2000" dirty="0" smtClean="0"/>
              <a:t>. Consult with Procurement first.</a:t>
            </a:r>
            <a:endParaRPr lang="en-US" sz="20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33400" y="685800"/>
            <a:ext cx="6583680" cy="1143000"/>
          </a:xfrm>
        </p:spPr>
        <p:txBody>
          <a:bodyPr>
            <a:noAutofit/>
          </a:bodyPr>
          <a:lstStyle/>
          <a:p>
            <a:pPr eaLnBrk="1" hangingPunct="1">
              <a:defRPr/>
            </a:pPr>
            <a:r>
              <a:rPr lang="en-US" sz="2400" b="1" dirty="0">
                <a:solidFill>
                  <a:srgbClr val="782F40"/>
                </a:solidFill>
                <a:effectLst>
                  <a:outerShdw blurRad="50000" dist="30000" dir="5400000" algn="tl" rotWithShape="0">
                    <a:srgbClr val="000000">
                      <a:alpha val="30000"/>
                    </a:srgbClr>
                  </a:outerShdw>
                </a:effectLst>
              </a:rPr>
              <a:t>Examples of </a:t>
            </a:r>
            <a:r>
              <a:rPr lang="en-US" sz="2400" b="1" dirty="0" smtClean="0">
                <a:solidFill>
                  <a:srgbClr val="782F40"/>
                </a:solidFill>
                <a:effectLst>
                  <a:outerShdw blurRad="50000" dist="30000" dir="5400000" algn="tl" rotWithShape="0">
                    <a:srgbClr val="000000">
                      <a:alpha val="30000"/>
                    </a:srgbClr>
                  </a:outerShdw>
                </a:effectLst>
              </a:rPr>
              <a:t>Confirming </a:t>
            </a:r>
            <a:r>
              <a:rPr lang="en-US" sz="2400" b="1" dirty="0" smtClean="0">
                <a:solidFill>
                  <a:srgbClr val="782F40"/>
                </a:solidFill>
                <a:effectLst>
                  <a:outerShdw blurRad="50000" dist="30000" dir="5400000" algn="tl" rotWithShape="0">
                    <a:srgbClr val="000000">
                      <a:alpha val="30000"/>
                    </a:srgbClr>
                  </a:outerShdw>
                </a:effectLst>
              </a:rPr>
              <a:t>Orders (without establishing a payment method - i.e. PO, University check, P-card)</a:t>
            </a:r>
            <a:endParaRPr lang="en-US" sz="2400" b="1" dirty="0">
              <a:solidFill>
                <a:srgbClr val="782F40"/>
              </a:solidFill>
              <a:effectLst>
                <a:outerShdw blurRad="50000" dist="30000" dir="5400000" algn="tl" rotWithShape="0">
                  <a:srgbClr val="000000">
                    <a:alpha val="30000"/>
                  </a:srgbClr>
                </a:outerShdw>
              </a:effectLst>
            </a:endParaRPr>
          </a:p>
        </p:txBody>
      </p:sp>
      <p:sp>
        <p:nvSpPr>
          <p:cNvPr id="11267" name="Rectangle 3"/>
          <p:cNvSpPr>
            <a:spLocks noGrp="1" noChangeArrowheads="1"/>
          </p:cNvSpPr>
          <p:nvPr>
            <p:ph type="body" idx="1"/>
          </p:nvPr>
        </p:nvSpPr>
        <p:spPr>
          <a:xfrm>
            <a:off x="685800" y="2057400"/>
            <a:ext cx="7772400" cy="3200400"/>
          </a:xfrm>
        </p:spPr>
        <p:txBody>
          <a:bodyPr>
            <a:normAutofit/>
          </a:bodyPr>
          <a:lstStyle/>
          <a:p>
            <a:pPr eaLnBrk="1" hangingPunct="1">
              <a:lnSpc>
                <a:spcPct val="110000"/>
              </a:lnSpc>
              <a:spcBef>
                <a:spcPts val="0"/>
              </a:spcBef>
              <a:defRPr/>
            </a:pPr>
            <a:r>
              <a:rPr lang="en-US" sz="2000" dirty="0" smtClean="0"/>
              <a:t>Catering at the University Center Club</a:t>
            </a:r>
          </a:p>
          <a:p>
            <a:pPr marL="0" indent="0" eaLnBrk="1" hangingPunct="1">
              <a:lnSpc>
                <a:spcPct val="110000"/>
              </a:lnSpc>
              <a:spcBef>
                <a:spcPts val="0"/>
              </a:spcBef>
              <a:buNone/>
              <a:defRPr/>
            </a:pPr>
            <a:r>
              <a:rPr lang="en-US" sz="2000" dirty="0" smtClean="0"/>
              <a:t>     *unaware of the cost of the catered services or </a:t>
            </a:r>
            <a:r>
              <a:rPr lang="en-US" sz="2000" dirty="0"/>
              <a:t>s</a:t>
            </a:r>
            <a:r>
              <a:rPr lang="en-US" sz="2000" dirty="0" smtClean="0"/>
              <a:t>ervice charges.</a:t>
            </a:r>
          </a:p>
          <a:p>
            <a:pPr eaLnBrk="1" hangingPunct="1">
              <a:lnSpc>
                <a:spcPct val="110000"/>
              </a:lnSpc>
              <a:spcBef>
                <a:spcPts val="0"/>
              </a:spcBef>
              <a:defRPr/>
            </a:pPr>
            <a:r>
              <a:rPr lang="en-US" sz="2000" dirty="0" smtClean="0"/>
              <a:t>Blanket orders not issued as services are required and then submitted several months later when invoices received.</a:t>
            </a:r>
          </a:p>
          <a:p>
            <a:pPr>
              <a:lnSpc>
                <a:spcPct val="110000"/>
              </a:lnSpc>
              <a:spcBef>
                <a:spcPts val="0"/>
              </a:spcBef>
              <a:defRPr/>
            </a:pPr>
            <a:r>
              <a:rPr lang="en-US" sz="2000" dirty="0"/>
              <a:t>Printing or design work submitted after the work was completed.</a:t>
            </a:r>
          </a:p>
          <a:p>
            <a:pPr>
              <a:lnSpc>
                <a:spcPct val="110000"/>
              </a:lnSpc>
              <a:spcBef>
                <a:spcPts val="0"/>
              </a:spcBef>
              <a:defRPr/>
            </a:pPr>
            <a:r>
              <a:rPr lang="en-US" sz="2000" dirty="0" smtClean="0"/>
              <a:t>Charter </a:t>
            </a:r>
            <a:r>
              <a:rPr lang="en-US" sz="2000" dirty="0"/>
              <a:t>buses secured 2 days prior to </a:t>
            </a:r>
            <a:r>
              <a:rPr lang="en-US" sz="2000" dirty="0" smtClean="0"/>
              <a:t>departure or after trip.</a:t>
            </a:r>
            <a:endParaRPr lang="en-US" sz="2000" dirty="0"/>
          </a:p>
          <a:p>
            <a:pPr>
              <a:lnSpc>
                <a:spcPct val="110000"/>
              </a:lnSpc>
              <a:spcBef>
                <a:spcPts val="0"/>
              </a:spcBef>
              <a:defRPr/>
            </a:pPr>
            <a:r>
              <a:rPr lang="en-US" sz="2000" dirty="0"/>
              <a:t>Clothing (i.e. uniforms, shirts, etc</a:t>
            </a:r>
            <a:r>
              <a:rPr lang="en-US" sz="2000" dirty="0" smtClean="0"/>
              <a:t>.) embroidered/purchased.</a:t>
            </a:r>
            <a:endParaRPr lang="en-US" sz="2000" dirty="0"/>
          </a:p>
          <a:p>
            <a:pPr>
              <a:lnSpc>
                <a:spcPct val="110000"/>
              </a:lnSpc>
              <a:spcBef>
                <a:spcPts val="0"/>
              </a:spcBef>
              <a:defRPr/>
            </a:pPr>
            <a:r>
              <a:rPr lang="en-US" sz="2000" dirty="0"/>
              <a:t>Computer or A/V </a:t>
            </a:r>
            <a:r>
              <a:rPr lang="en-US" sz="2000" dirty="0" smtClean="0"/>
              <a:t>supplies ordered and delivered with no PO.</a:t>
            </a:r>
            <a:endParaRPr lang="en-US" sz="2000" dirty="0"/>
          </a:p>
          <a:p>
            <a:pPr eaLnBrk="1" hangingPunct="1">
              <a:buFont typeface="Wingdings" panose="05000000000000000000" pitchFamily="2" charset="2"/>
              <a:buNone/>
              <a:defRPr/>
            </a:pPr>
            <a:endParaRPr lang="en-US" dirty="0" smtClean="0"/>
          </a:p>
          <a:p>
            <a:pPr eaLnBrk="1" hangingPunct="1">
              <a:buFont typeface="Wingdings" panose="05000000000000000000" pitchFamily="2" charset="2"/>
              <a:buNone/>
              <a:defRPr/>
            </a:pP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914400"/>
            <a:ext cx="7620000" cy="609600"/>
          </a:xfrm>
        </p:spPr>
        <p:txBody>
          <a:bodyPr>
            <a:noAutofit/>
          </a:bodyPr>
          <a:lstStyle/>
          <a:p>
            <a:pPr eaLnBrk="1" hangingPunct="1">
              <a:defRPr/>
            </a:pPr>
            <a:r>
              <a:rPr lang="en-US" sz="3200" b="1" dirty="0">
                <a:solidFill>
                  <a:srgbClr val="782F40"/>
                </a:solidFill>
                <a:effectLst>
                  <a:outerShdw blurRad="50000" dist="30000" dir="5400000" algn="tl" rotWithShape="0">
                    <a:srgbClr val="000000">
                      <a:alpha val="30000"/>
                    </a:srgbClr>
                  </a:outerShdw>
                </a:effectLst>
              </a:rPr>
              <a:t>Adverse Effects </a:t>
            </a:r>
            <a:r>
              <a:rPr lang="en-US" sz="3200" b="1" dirty="0" smtClean="0">
                <a:solidFill>
                  <a:srgbClr val="782F40"/>
                </a:solidFill>
                <a:effectLst>
                  <a:outerShdw blurRad="50000" dist="30000" dir="5400000" algn="tl" rotWithShape="0">
                    <a:srgbClr val="000000">
                      <a:alpha val="30000"/>
                    </a:srgbClr>
                  </a:outerShdw>
                </a:effectLst>
              </a:rPr>
              <a:t>of Confirming </a:t>
            </a:r>
            <a:r>
              <a:rPr lang="en-US" sz="3200" b="1" dirty="0">
                <a:solidFill>
                  <a:srgbClr val="782F40"/>
                </a:solidFill>
                <a:effectLst>
                  <a:outerShdw blurRad="50000" dist="30000" dir="5400000" algn="tl" rotWithShape="0">
                    <a:srgbClr val="000000">
                      <a:alpha val="30000"/>
                    </a:srgbClr>
                  </a:outerShdw>
                </a:effectLst>
              </a:rPr>
              <a:t>Orders</a:t>
            </a:r>
          </a:p>
        </p:txBody>
      </p:sp>
      <p:sp>
        <p:nvSpPr>
          <p:cNvPr id="15363" name="Rectangle 3"/>
          <p:cNvSpPr>
            <a:spLocks noGrp="1" noChangeArrowheads="1"/>
          </p:cNvSpPr>
          <p:nvPr>
            <p:ph type="body" idx="1"/>
          </p:nvPr>
        </p:nvSpPr>
        <p:spPr>
          <a:xfrm>
            <a:off x="609600" y="1752600"/>
            <a:ext cx="7086600" cy="3733800"/>
          </a:xfrm>
        </p:spPr>
        <p:txBody>
          <a:bodyPr>
            <a:normAutofit lnSpcReduction="10000"/>
          </a:bodyPr>
          <a:lstStyle/>
          <a:p>
            <a:pPr eaLnBrk="1" hangingPunct="1">
              <a:defRPr/>
            </a:pPr>
            <a:r>
              <a:rPr lang="en-US" sz="2000" dirty="0"/>
              <a:t>S</a:t>
            </a:r>
            <a:r>
              <a:rPr lang="en-US" sz="2000" dirty="0" smtClean="0"/>
              <a:t>upplier assumes risk by providing goods or services.</a:t>
            </a:r>
          </a:p>
          <a:p>
            <a:pPr eaLnBrk="1" hangingPunct="1">
              <a:defRPr/>
            </a:pPr>
            <a:r>
              <a:rPr lang="en-US" sz="2000" dirty="0" smtClean="0"/>
              <a:t>FSU employee assumes risk by requesting goods/services without having an established payment method.</a:t>
            </a:r>
          </a:p>
          <a:p>
            <a:pPr>
              <a:lnSpc>
                <a:spcPct val="80000"/>
              </a:lnSpc>
              <a:defRPr/>
            </a:pPr>
            <a:r>
              <a:rPr lang="en-US" sz="2000" dirty="0"/>
              <a:t>Insufficient funds</a:t>
            </a:r>
          </a:p>
          <a:p>
            <a:pPr>
              <a:lnSpc>
                <a:spcPct val="80000"/>
              </a:lnSpc>
              <a:defRPr/>
            </a:pPr>
            <a:r>
              <a:rPr lang="en-US" sz="2000" dirty="0"/>
              <a:t>Budget closed or grant ended or grant may not allow the purchase</a:t>
            </a:r>
          </a:p>
          <a:p>
            <a:pPr>
              <a:lnSpc>
                <a:spcPct val="80000"/>
              </a:lnSpc>
              <a:defRPr/>
            </a:pPr>
            <a:r>
              <a:rPr lang="en-US" sz="2000" dirty="0"/>
              <a:t>Overpayment for goods/services</a:t>
            </a:r>
          </a:p>
          <a:p>
            <a:pPr>
              <a:lnSpc>
                <a:spcPct val="80000"/>
              </a:lnSpc>
              <a:defRPr/>
            </a:pPr>
            <a:r>
              <a:rPr lang="en-US" sz="2000" dirty="0"/>
              <a:t>Potential Liability</a:t>
            </a:r>
          </a:p>
          <a:p>
            <a:pPr>
              <a:lnSpc>
                <a:spcPct val="80000"/>
              </a:lnSpc>
              <a:defRPr/>
            </a:pPr>
            <a:r>
              <a:rPr lang="en-US" sz="2000" dirty="0"/>
              <a:t>EH&amp;S Issues</a:t>
            </a:r>
          </a:p>
          <a:p>
            <a:pPr>
              <a:lnSpc>
                <a:spcPct val="80000"/>
              </a:lnSpc>
              <a:defRPr/>
            </a:pPr>
            <a:r>
              <a:rPr lang="en-US" sz="2000" dirty="0"/>
              <a:t>Construction/Facilities Issues</a:t>
            </a:r>
          </a:p>
          <a:p>
            <a:pPr>
              <a:lnSpc>
                <a:spcPct val="80000"/>
              </a:lnSpc>
              <a:defRPr/>
            </a:pPr>
            <a:r>
              <a:rPr lang="en-US" sz="2000" dirty="0"/>
              <a:t>Property Tag / Asset Management Issues</a:t>
            </a:r>
          </a:p>
          <a:p>
            <a:pPr eaLnBrk="1" hangingPunct="1">
              <a:buFont typeface="Wingdings" panose="05000000000000000000" pitchFamily="2" charset="2"/>
              <a:buNone/>
              <a:defRPr/>
            </a:pP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457200" y="1752600"/>
            <a:ext cx="8229600" cy="3810001"/>
          </a:xfrm>
        </p:spPr>
        <p:txBody>
          <a:bodyPr>
            <a:normAutofit fontScale="62500" lnSpcReduction="20000"/>
          </a:bodyPr>
          <a:lstStyle/>
          <a:p>
            <a:pPr>
              <a:lnSpc>
                <a:spcPct val="120000"/>
              </a:lnSpc>
              <a:spcBef>
                <a:spcPts val="0"/>
              </a:spcBef>
              <a:defRPr/>
            </a:pPr>
            <a:r>
              <a:rPr lang="en-US" sz="2900" dirty="0"/>
              <a:t>Lack of Administrative Approvals</a:t>
            </a:r>
          </a:p>
          <a:p>
            <a:pPr>
              <a:lnSpc>
                <a:spcPct val="120000"/>
              </a:lnSpc>
              <a:spcBef>
                <a:spcPts val="0"/>
              </a:spcBef>
              <a:defRPr/>
            </a:pPr>
            <a:r>
              <a:rPr lang="en-US" sz="2900" dirty="0"/>
              <a:t>By-passing State Law </a:t>
            </a:r>
            <a:r>
              <a:rPr lang="en-US" sz="2900" dirty="0" smtClean="0"/>
              <a:t>or Board of Governors Regulations for </a:t>
            </a:r>
            <a:r>
              <a:rPr lang="en-US" sz="2900" dirty="0"/>
              <a:t>procurement </a:t>
            </a:r>
            <a:r>
              <a:rPr lang="en-US" sz="2900" dirty="0" smtClean="0"/>
              <a:t>methods</a:t>
            </a:r>
          </a:p>
          <a:p>
            <a:pPr>
              <a:lnSpc>
                <a:spcPct val="120000"/>
              </a:lnSpc>
              <a:spcBef>
                <a:spcPts val="0"/>
              </a:spcBef>
              <a:defRPr/>
            </a:pPr>
            <a:r>
              <a:rPr lang="en-US" sz="2900" dirty="0" smtClean="0"/>
              <a:t>By-passing Federal Procurement Requirements</a:t>
            </a:r>
            <a:endParaRPr lang="en-US" sz="2900" dirty="0"/>
          </a:p>
          <a:p>
            <a:pPr>
              <a:lnSpc>
                <a:spcPct val="120000"/>
              </a:lnSpc>
              <a:spcBef>
                <a:spcPts val="0"/>
              </a:spcBef>
              <a:defRPr/>
            </a:pPr>
            <a:r>
              <a:rPr lang="en-US" sz="2900" dirty="0"/>
              <a:t>By-passing Legal Review</a:t>
            </a:r>
          </a:p>
          <a:p>
            <a:pPr>
              <a:lnSpc>
                <a:spcPct val="120000"/>
              </a:lnSpc>
              <a:spcBef>
                <a:spcPts val="0"/>
              </a:spcBef>
              <a:defRPr/>
            </a:pPr>
            <a:r>
              <a:rPr lang="en-US" sz="2900" dirty="0"/>
              <a:t>Taxation Issues – Conflict of Interest (Employee Employer relationship)</a:t>
            </a:r>
          </a:p>
          <a:p>
            <a:pPr>
              <a:lnSpc>
                <a:spcPct val="120000"/>
              </a:lnSpc>
              <a:spcBef>
                <a:spcPts val="0"/>
              </a:spcBef>
              <a:defRPr/>
            </a:pPr>
            <a:r>
              <a:rPr lang="en-US" sz="2900" dirty="0"/>
              <a:t>Interest penalties / University Credit rating</a:t>
            </a:r>
          </a:p>
          <a:p>
            <a:pPr>
              <a:lnSpc>
                <a:spcPct val="120000"/>
              </a:lnSpc>
              <a:spcBef>
                <a:spcPts val="0"/>
              </a:spcBef>
              <a:defRPr/>
            </a:pPr>
            <a:r>
              <a:rPr lang="en-US" sz="2900" dirty="0"/>
              <a:t>Supplier Diversity Initiative</a:t>
            </a:r>
          </a:p>
          <a:p>
            <a:pPr>
              <a:lnSpc>
                <a:spcPct val="120000"/>
              </a:lnSpc>
              <a:spcBef>
                <a:spcPts val="0"/>
              </a:spcBef>
              <a:defRPr/>
            </a:pPr>
            <a:r>
              <a:rPr lang="en-US" sz="2900" dirty="0"/>
              <a:t>Lack of Internal University Approvals</a:t>
            </a:r>
          </a:p>
          <a:p>
            <a:pPr>
              <a:lnSpc>
                <a:spcPct val="120000"/>
              </a:lnSpc>
              <a:spcBef>
                <a:spcPts val="0"/>
              </a:spcBef>
              <a:defRPr/>
            </a:pPr>
            <a:r>
              <a:rPr lang="en-US" sz="2900" dirty="0"/>
              <a:t>Risk of Audit write-up</a:t>
            </a:r>
          </a:p>
          <a:p>
            <a:pPr>
              <a:lnSpc>
                <a:spcPct val="120000"/>
              </a:lnSpc>
              <a:spcBef>
                <a:spcPts val="0"/>
              </a:spcBef>
              <a:defRPr/>
            </a:pPr>
            <a:r>
              <a:rPr lang="en-US" sz="2900" dirty="0"/>
              <a:t>If it continues, and University continues to support it, we would be granting inherent authority to continue the practice</a:t>
            </a:r>
          </a:p>
          <a:p>
            <a:pPr eaLnBrk="1" hangingPunct="1">
              <a:lnSpc>
                <a:spcPct val="80000"/>
              </a:lnSpc>
              <a:defRPr/>
            </a:pPr>
            <a:endParaRPr lang="en-US" sz="2400" dirty="0" smtClean="0"/>
          </a:p>
        </p:txBody>
      </p:sp>
      <p:sp>
        <p:nvSpPr>
          <p:cNvPr id="5" name="Rectangle 2"/>
          <p:cNvSpPr>
            <a:spLocks noGrp="1" noChangeArrowheads="1"/>
          </p:cNvSpPr>
          <p:nvPr>
            <p:ph type="title"/>
          </p:nvPr>
        </p:nvSpPr>
        <p:spPr>
          <a:xfrm>
            <a:off x="304800" y="914400"/>
            <a:ext cx="7665720" cy="533400"/>
          </a:xfrm>
        </p:spPr>
        <p:txBody>
          <a:bodyPr>
            <a:noAutofit/>
          </a:bodyPr>
          <a:lstStyle/>
          <a:p>
            <a:pPr eaLnBrk="1" hangingPunct="1">
              <a:defRPr/>
            </a:pPr>
            <a:r>
              <a:rPr lang="en-US" sz="3200" b="1" dirty="0">
                <a:solidFill>
                  <a:srgbClr val="782F40"/>
                </a:solidFill>
                <a:effectLst>
                  <a:outerShdw blurRad="50000" dist="30000" dir="5400000" algn="tl" rotWithShape="0">
                    <a:srgbClr val="000000">
                      <a:alpha val="30000"/>
                    </a:srgbClr>
                  </a:outerShdw>
                </a:effectLst>
              </a:rPr>
              <a:t>Adverse Effects </a:t>
            </a:r>
            <a:r>
              <a:rPr lang="en-US" sz="3200" b="1" dirty="0" smtClean="0">
                <a:solidFill>
                  <a:srgbClr val="782F40"/>
                </a:solidFill>
                <a:effectLst>
                  <a:outerShdw blurRad="50000" dist="30000" dir="5400000" algn="tl" rotWithShape="0">
                    <a:srgbClr val="000000">
                      <a:alpha val="30000"/>
                    </a:srgbClr>
                  </a:outerShdw>
                </a:effectLst>
              </a:rPr>
              <a:t>of Confirming </a:t>
            </a:r>
            <a:r>
              <a:rPr lang="en-US" sz="3200" b="1" dirty="0">
                <a:solidFill>
                  <a:srgbClr val="782F40"/>
                </a:solidFill>
                <a:effectLst>
                  <a:outerShdw blurRad="50000" dist="30000" dir="5400000" algn="tl" rotWithShape="0">
                    <a:srgbClr val="000000">
                      <a:alpha val="30000"/>
                    </a:srgbClr>
                  </a:outerShdw>
                </a:effectLst>
              </a:rPr>
              <a:t>Orders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81000" y="838200"/>
            <a:ext cx="7315200" cy="533400"/>
          </a:xfrm>
        </p:spPr>
        <p:txBody>
          <a:bodyPr>
            <a:normAutofit fontScale="90000"/>
          </a:bodyPr>
          <a:lstStyle/>
          <a:p>
            <a:pPr>
              <a:defRPr/>
            </a:pPr>
            <a:r>
              <a:rPr lang="en-US" sz="3200" b="1" dirty="0" smtClean="0">
                <a:solidFill>
                  <a:srgbClr val="782F40"/>
                </a:solidFill>
                <a:effectLst>
                  <a:outerShdw blurRad="50000" dist="30000" dir="5400000" algn="tl" rotWithShape="0">
                    <a:srgbClr val="000000">
                      <a:alpha val="30000"/>
                    </a:srgbClr>
                  </a:outerShdw>
                </a:effectLst>
              </a:rPr>
              <a:t>Bypasses Internal </a:t>
            </a:r>
            <a:r>
              <a:rPr lang="en-US" sz="3200" b="1" dirty="0">
                <a:solidFill>
                  <a:srgbClr val="782F40"/>
                </a:solidFill>
                <a:effectLst>
                  <a:outerShdw blurRad="50000" dist="30000" dir="5400000" algn="tl" rotWithShape="0">
                    <a:srgbClr val="000000">
                      <a:alpha val="30000"/>
                    </a:srgbClr>
                  </a:outerShdw>
                </a:effectLst>
              </a:rPr>
              <a:t>University Approvals</a:t>
            </a:r>
          </a:p>
        </p:txBody>
      </p:sp>
      <p:sp>
        <p:nvSpPr>
          <p:cNvPr id="20483" name="Rectangle 3"/>
          <p:cNvSpPr>
            <a:spLocks noGrp="1" noChangeArrowheads="1"/>
          </p:cNvSpPr>
          <p:nvPr>
            <p:ph type="body" idx="1"/>
          </p:nvPr>
        </p:nvSpPr>
        <p:spPr>
          <a:xfrm>
            <a:off x="457200" y="1676400"/>
            <a:ext cx="8229600" cy="4343401"/>
          </a:xfrm>
        </p:spPr>
        <p:txBody>
          <a:bodyPr>
            <a:noAutofit/>
          </a:bodyPr>
          <a:lstStyle/>
          <a:p>
            <a:pPr eaLnBrk="1" hangingPunct="1">
              <a:spcBef>
                <a:spcPts val="0"/>
              </a:spcBef>
              <a:defRPr/>
            </a:pPr>
            <a:r>
              <a:rPr lang="en-US" sz="1800" dirty="0" smtClean="0"/>
              <a:t>Computing Equipment (over $20,000</a:t>
            </a:r>
            <a:r>
              <a:rPr lang="en-US" sz="1800" dirty="0" smtClean="0"/>
              <a:t>) and software</a:t>
            </a:r>
            <a:endParaRPr lang="en-US" sz="1800" dirty="0" smtClean="0"/>
          </a:p>
          <a:p>
            <a:pPr eaLnBrk="1" hangingPunct="1">
              <a:spcBef>
                <a:spcPts val="0"/>
              </a:spcBef>
              <a:defRPr/>
            </a:pPr>
            <a:r>
              <a:rPr lang="en-US" sz="1800" dirty="0" smtClean="0"/>
              <a:t>Security Systems and Fire Alarms</a:t>
            </a:r>
          </a:p>
          <a:p>
            <a:pPr eaLnBrk="1" hangingPunct="1">
              <a:spcBef>
                <a:spcPts val="0"/>
              </a:spcBef>
              <a:defRPr/>
            </a:pPr>
            <a:r>
              <a:rPr lang="en-US" sz="1800" dirty="0" smtClean="0"/>
              <a:t>Renovations</a:t>
            </a:r>
          </a:p>
          <a:p>
            <a:pPr eaLnBrk="1" hangingPunct="1">
              <a:spcBef>
                <a:spcPts val="0"/>
              </a:spcBef>
              <a:defRPr/>
            </a:pPr>
            <a:r>
              <a:rPr lang="en-US" sz="1800" dirty="0" smtClean="0"/>
              <a:t>Copiers</a:t>
            </a:r>
          </a:p>
          <a:p>
            <a:pPr eaLnBrk="1" hangingPunct="1">
              <a:spcBef>
                <a:spcPts val="0"/>
              </a:spcBef>
              <a:defRPr/>
            </a:pPr>
            <a:r>
              <a:rPr lang="en-US" sz="1800" dirty="0" smtClean="0"/>
              <a:t>Printing and Copying</a:t>
            </a:r>
          </a:p>
          <a:p>
            <a:pPr eaLnBrk="1" hangingPunct="1">
              <a:spcBef>
                <a:spcPts val="0"/>
              </a:spcBef>
              <a:defRPr/>
            </a:pPr>
            <a:r>
              <a:rPr lang="en-US" sz="1800" dirty="0" smtClean="0"/>
              <a:t>Telephones and Telephone Equipment</a:t>
            </a:r>
          </a:p>
          <a:p>
            <a:pPr eaLnBrk="1" hangingPunct="1">
              <a:spcBef>
                <a:spcPts val="0"/>
              </a:spcBef>
              <a:defRPr/>
            </a:pPr>
            <a:r>
              <a:rPr lang="en-US" sz="1800" dirty="0" smtClean="0"/>
              <a:t>Radiological Material</a:t>
            </a:r>
          </a:p>
          <a:p>
            <a:pPr eaLnBrk="1" hangingPunct="1">
              <a:spcBef>
                <a:spcPts val="0"/>
              </a:spcBef>
              <a:defRPr/>
            </a:pPr>
            <a:r>
              <a:rPr lang="en-US" sz="1800" dirty="0" smtClean="0"/>
              <a:t>Uniforms or clothing for employees</a:t>
            </a:r>
          </a:p>
          <a:p>
            <a:pPr eaLnBrk="1" hangingPunct="1">
              <a:spcBef>
                <a:spcPts val="0"/>
              </a:spcBef>
              <a:defRPr/>
            </a:pPr>
            <a:r>
              <a:rPr lang="en-US" sz="1800" dirty="0" smtClean="0"/>
              <a:t>Legal Services</a:t>
            </a:r>
          </a:p>
          <a:p>
            <a:pPr eaLnBrk="1" hangingPunct="1">
              <a:spcBef>
                <a:spcPts val="0"/>
              </a:spcBef>
              <a:defRPr/>
            </a:pPr>
            <a:r>
              <a:rPr lang="en-US" sz="1800" dirty="0" smtClean="0"/>
              <a:t>Signs, exterior (permanent)</a:t>
            </a:r>
          </a:p>
          <a:p>
            <a:pPr eaLnBrk="1" hangingPunct="1">
              <a:spcBef>
                <a:spcPts val="0"/>
              </a:spcBef>
              <a:defRPr/>
            </a:pPr>
            <a:r>
              <a:rPr lang="en-US" sz="1800" dirty="0" smtClean="0"/>
              <a:t>Controlled Substances</a:t>
            </a:r>
          </a:p>
          <a:p>
            <a:pPr eaLnBrk="1" hangingPunct="1">
              <a:spcBef>
                <a:spcPts val="0"/>
              </a:spcBef>
              <a:defRPr/>
            </a:pPr>
            <a:r>
              <a:rPr lang="en-US" sz="1800" dirty="0" smtClean="0"/>
              <a:t>Fans, Heaters, air circulators, </a:t>
            </a:r>
            <a:r>
              <a:rPr lang="en-US" sz="1800" dirty="0" smtClean="0"/>
              <a:t>defibrillators, drones, golf carts</a:t>
            </a:r>
            <a:endParaRPr lang="en-US" sz="1800" dirty="0" smtClean="0"/>
          </a:p>
          <a:p>
            <a:pPr eaLnBrk="1" hangingPunct="1">
              <a:spcBef>
                <a:spcPts val="0"/>
              </a:spcBef>
              <a:defRPr/>
            </a:pPr>
            <a:r>
              <a:rPr lang="en-US" sz="1800" dirty="0" smtClean="0"/>
              <a:t>Hazardous Waste</a:t>
            </a:r>
          </a:p>
          <a:p>
            <a:pPr eaLnBrk="1" hangingPunct="1">
              <a:spcBef>
                <a:spcPts val="0"/>
              </a:spcBef>
              <a:defRPr/>
            </a:pPr>
            <a:r>
              <a:rPr lang="en-US" sz="1800" dirty="0" smtClean="0"/>
              <a:t>Traffic control &amp; Personal Safety Devices / Law enforcement</a:t>
            </a:r>
          </a:p>
          <a:p>
            <a:pPr eaLnBrk="1" hangingPunct="1">
              <a:spcBef>
                <a:spcPts val="0"/>
              </a:spcBef>
              <a:defRPr/>
            </a:pPr>
            <a:r>
              <a:rPr lang="en-US" sz="1800" dirty="0" smtClean="0"/>
              <a:t>Contract and Grant Requisitions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838200" y="838200"/>
            <a:ext cx="6715760" cy="533400"/>
          </a:xfrm>
        </p:spPr>
        <p:txBody>
          <a:bodyPr>
            <a:normAutofit fontScale="90000"/>
          </a:bodyPr>
          <a:lstStyle/>
          <a:p>
            <a:pPr eaLnBrk="1" hangingPunct="1">
              <a:defRPr/>
            </a:pPr>
            <a:r>
              <a:rPr lang="en-US" sz="3200" b="1" dirty="0">
                <a:solidFill>
                  <a:srgbClr val="782F40"/>
                </a:solidFill>
                <a:effectLst>
                  <a:outerShdw blurRad="50000" dist="30000" dir="5400000" algn="tl" rotWithShape="0">
                    <a:srgbClr val="000000">
                      <a:alpha val="30000"/>
                    </a:srgbClr>
                  </a:outerShdw>
                </a:effectLst>
              </a:rPr>
              <a:t>Acceptable </a:t>
            </a:r>
            <a:r>
              <a:rPr lang="en-US" sz="3200" b="1" dirty="0" smtClean="0">
                <a:solidFill>
                  <a:srgbClr val="782F40"/>
                </a:solidFill>
                <a:effectLst>
                  <a:outerShdw blurRad="50000" dist="30000" dir="5400000" algn="tl" rotWithShape="0">
                    <a:srgbClr val="000000">
                      <a:alpha val="30000"/>
                    </a:srgbClr>
                  </a:outerShdw>
                </a:effectLst>
              </a:rPr>
              <a:t>Procurement </a:t>
            </a:r>
            <a:r>
              <a:rPr lang="en-US" sz="3200" b="1" dirty="0">
                <a:solidFill>
                  <a:srgbClr val="782F40"/>
                </a:solidFill>
                <a:effectLst>
                  <a:outerShdw blurRad="50000" dist="30000" dir="5400000" algn="tl" rotWithShape="0">
                    <a:srgbClr val="000000">
                      <a:alpha val="30000"/>
                    </a:srgbClr>
                  </a:outerShdw>
                </a:effectLst>
              </a:rPr>
              <a:t>Methods</a:t>
            </a:r>
          </a:p>
        </p:txBody>
      </p:sp>
      <p:sp>
        <p:nvSpPr>
          <p:cNvPr id="38915" name="Rectangle 3"/>
          <p:cNvSpPr>
            <a:spLocks noGrp="1" noChangeArrowheads="1"/>
          </p:cNvSpPr>
          <p:nvPr>
            <p:ph type="body" idx="1"/>
          </p:nvPr>
        </p:nvSpPr>
        <p:spPr>
          <a:xfrm>
            <a:off x="1066800" y="2209800"/>
            <a:ext cx="6781800" cy="3429001"/>
          </a:xfrm>
        </p:spPr>
        <p:txBody>
          <a:bodyPr>
            <a:noAutofit/>
          </a:bodyPr>
          <a:lstStyle/>
          <a:p>
            <a:pPr>
              <a:lnSpc>
                <a:spcPct val="90000"/>
              </a:lnSpc>
              <a:defRPr/>
            </a:pPr>
            <a:r>
              <a:rPr lang="en-US" sz="2000" dirty="0"/>
              <a:t>FSU Visa </a:t>
            </a:r>
            <a:r>
              <a:rPr lang="en-US" sz="2000" dirty="0" smtClean="0"/>
              <a:t>Procurement </a:t>
            </a:r>
            <a:r>
              <a:rPr lang="en-US" sz="2000" dirty="0"/>
              <a:t>Card (“the P-Card”) if allowable by the P-Card program. Newly revised policies and procedures have expanded the flexibility of the P-Card, so that its use can be more closely tailored to the needs of the department.</a:t>
            </a:r>
          </a:p>
          <a:p>
            <a:pPr>
              <a:lnSpc>
                <a:spcPct val="90000"/>
              </a:lnSpc>
              <a:defRPr/>
            </a:pPr>
            <a:r>
              <a:rPr lang="en-US" sz="2000" dirty="0"/>
              <a:t>Submission of a requisition to Procurement Services via </a:t>
            </a:r>
            <a:r>
              <a:rPr lang="en-US" sz="2000" dirty="0" err="1" smtClean="0"/>
              <a:t>SpearMart</a:t>
            </a:r>
            <a:r>
              <a:rPr lang="en-US" sz="2000" dirty="0" smtClean="0"/>
              <a:t>.</a:t>
            </a:r>
            <a:endParaRPr lang="en-US" sz="2000" dirty="0"/>
          </a:p>
          <a:p>
            <a:pPr>
              <a:lnSpc>
                <a:spcPct val="90000"/>
              </a:lnSpc>
              <a:defRPr/>
            </a:pPr>
            <a:r>
              <a:rPr lang="en-US" sz="2000" dirty="0"/>
              <a:t>Payment Request Form if allowable per the allowable </a:t>
            </a:r>
            <a:r>
              <a:rPr lang="en-US" sz="2000" dirty="0">
                <a:hlinkClick r:id="rId2"/>
              </a:rPr>
              <a:t>Unencumbered Disbursements list.</a:t>
            </a:r>
            <a:endParaRPr lang="en-US"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85800" y="914400"/>
            <a:ext cx="3962400" cy="457200"/>
          </a:xfrm>
        </p:spPr>
        <p:txBody>
          <a:bodyPr>
            <a:normAutofit fontScale="90000"/>
          </a:bodyPr>
          <a:lstStyle/>
          <a:p>
            <a:pPr eaLnBrk="1" hangingPunct="1">
              <a:defRPr/>
            </a:pPr>
            <a:r>
              <a:rPr lang="en-US" sz="3200" b="1" dirty="0">
                <a:solidFill>
                  <a:srgbClr val="782F40"/>
                </a:solidFill>
                <a:effectLst>
                  <a:outerShdw blurRad="50000" dist="30000" dir="5400000" algn="tl" rotWithShape="0">
                    <a:srgbClr val="000000">
                      <a:alpha val="30000"/>
                    </a:srgbClr>
                  </a:outerShdw>
                </a:effectLst>
              </a:rPr>
              <a:t>Emergencies</a:t>
            </a:r>
          </a:p>
        </p:txBody>
      </p:sp>
      <p:sp>
        <p:nvSpPr>
          <p:cNvPr id="52227" name="Rectangle 3"/>
          <p:cNvSpPr>
            <a:spLocks noGrp="1" noChangeArrowheads="1"/>
          </p:cNvSpPr>
          <p:nvPr>
            <p:ph type="body" idx="1"/>
          </p:nvPr>
        </p:nvSpPr>
        <p:spPr>
          <a:xfrm>
            <a:off x="914400" y="2057400"/>
            <a:ext cx="6781800" cy="2590800"/>
          </a:xfrm>
        </p:spPr>
        <p:txBody>
          <a:bodyPr>
            <a:noAutofit/>
          </a:bodyPr>
          <a:lstStyle/>
          <a:p>
            <a:pPr marL="0" indent="0" eaLnBrk="1" hangingPunct="1">
              <a:spcBef>
                <a:spcPts val="0"/>
              </a:spcBef>
              <a:buNone/>
              <a:defRPr/>
            </a:pPr>
            <a:r>
              <a:rPr lang="en-US" sz="2000" dirty="0" smtClean="0"/>
              <a:t>If you have a bona-fide emergency and the University is closed or you’re in travel status and do not have a P-Card or supplier doesn’t accept P-Card, document the nature of the emergency and turn in your paperwork by the next business day to Procurement Services for review. </a:t>
            </a:r>
          </a:p>
          <a:p>
            <a:pPr marL="0" indent="0" eaLnBrk="1" hangingPunct="1">
              <a:spcBef>
                <a:spcPts val="0"/>
              </a:spcBef>
              <a:buNone/>
              <a:defRPr/>
            </a:pPr>
            <a:r>
              <a:rPr lang="en-US" sz="2000" dirty="0" smtClean="0"/>
              <a:t>If it’s a true emergency then Procurement Services will approve the request.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6705600" cy="685800"/>
          </a:xfrm>
        </p:spPr>
        <p:txBody>
          <a:bodyPr>
            <a:noAutofit/>
          </a:bodyPr>
          <a:lstStyle/>
          <a:p>
            <a:pPr>
              <a:defRPr/>
            </a:pPr>
            <a:r>
              <a:rPr lang="en-US" sz="3200" b="1" dirty="0">
                <a:solidFill>
                  <a:srgbClr val="782F40"/>
                </a:solidFill>
                <a:effectLst>
                  <a:outerShdw blurRad="50000" dist="30000" dir="5400000" algn="tl" rotWithShape="0">
                    <a:srgbClr val="000000">
                      <a:alpha val="30000"/>
                    </a:srgbClr>
                  </a:outerShdw>
                </a:effectLst>
              </a:rPr>
              <a:t>Definition of a Confirming Order</a:t>
            </a:r>
          </a:p>
        </p:txBody>
      </p:sp>
      <p:sp>
        <p:nvSpPr>
          <p:cNvPr id="3075" name="Rectangle 3"/>
          <p:cNvSpPr>
            <a:spLocks noGrp="1" noChangeArrowheads="1"/>
          </p:cNvSpPr>
          <p:nvPr>
            <p:ph type="body" idx="1"/>
          </p:nvPr>
        </p:nvSpPr>
        <p:spPr>
          <a:xfrm>
            <a:off x="1143000" y="2209800"/>
            <a:ext cx="6477000" cy="1981200"/>
          </a:xfrm>
        </p:spPr>
        <p:txBody>
          <a:bodyPr>
            <a:noAutofit/>
          </a:bodyPr>
          <a:lstStyle/>
          <a:p>
            <a:pPr marL="0" indent="0" eaLnBrk="1" hangingPunct="1">
              <a:buNone/>
              <a:defRPr/>
            </a:pPr>
            <a:r>
              <a:rPr lang="en-US" sz="2000" dirty="0" smtClean="0"/>
              <a:t>A purchase, letter of intent to purchase, or request for scheduling in advance of an order that is made by an individual, without having a valid purchase order number, P-Card or approved payment request form established to pay for that purchase or service.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09600" y="1066800"/>
            <a:ext cx="5410200" cy="609600"/>
          </a:xfrm>
        </p:spPr>
        <p:txBody>
          <a:bodyPr>
            <a:normAutofit/>
          </a:bodyPr>
          <a:lstStyle/>
          <a:p>
            <a:pPr>
              <a:defRPr/>
            </a:pPr>
            <a:r>
              <a:rPr lang="en-US" sz="3200" b="1" dirty="0">
                <a:solidFill>
                  <a:srgbClr val="782F40"/>
                </a:solidFill>
                <a:effectLst>
                  <a:outerShdw blurRad="50000" dist="30000" dir="5400000" algn="tl" rotWithShape="0">
                    <a:srgbClr val="000000">
                      <a:alpha val="30000"/>
                    </a:srgbClr>
                  </a:outerShdw>
                </a:effectLst>
              </a:rPr>
              <a:t>Confirming Order Log</a:t>
            </a:r>
          </a:p>
        </p:txBody>
      </p:sp>
      <p:sp>
        <p:nvSpPr>
          <p:cNvPr id="45059" name="Rectangle 3"/>
          <p:cNvSpPr>
            <a:spLocks noGrp="1" noChangeArrowheads="1"/>
          </p:cNvSpPr>
          <p:nvPr>
            <p:ph type="body" idx="1"/>
          </p:nvPr>
        </p:nvSpPr>
        <p:spPr>
          <a:xfrm>
            <a:off x="533400" y="2057400"/>
            <a:ext cx="8229600" cy="3124200"/>
          </a:xfrm>
        </p:spPr>
        <p:txBody>
          <a:bodyPr>
            <a:normAutofit fontScale="85000" lnSpcReduction="20000"/>
          </a:bodyPr>
          <a:lstStyle/>
          <a:p>
            <a:pPr marL="0" indent="0">
              <a:lnSpc>
                <a:spcPct val="110000"/>
              </a:lnSpc>
              <a:spcBef>
                <a:spcPts val="0"/>
              </a:spcBef>
              <a:buNone/>
              <a:defRPr/>
            </a:pPr>
            <a:r>
              <a:rPr lang="en-US" sz="2400" dirty="0" smtClean="0"/>
              <a:t>Confirming Orders are reported via the monthly compliance report that is emailed to all DDDH’s</a:t>
            </a:r>
            <a:r>
              <a:rPr lang="en-US" sz="2400" dirty="0" smtClean="0"/>
              <a:t>. </a:t>
            </a:r>
            <a:endParaRPr lang="en-US" sz="2400" dirty="0" smtClean="0"/>
          </a:p>
          <a:p>
            <a:pPr marL="0" indent="0">
              <a:lnSpc>
                <a:spcPct val="110000"/>
              </a:lnSpc>
              <a:spcBef>
                <a:spcPts val="0"/>
              </a:spcBef>
              <a:buNone/>
              <a:defRPr/>
            </a:pPr>
            <a:endParaRPr lang="en-US" sz="2400" dirty="0" smtClean="0"/>
          </a:p>
          <a:p>
            <a:pPr marL="0" indent="0">
              <a:lnSpc>
                <a:spcPct val="110000"/>
              </a:lnSpc>
              <a:spcBef>
                <a:spcPts val="0"/>
              </a:spcBef>
              <a:buNone/>
              <a:defRPr/>
            </a:pPr>
            <a:r>
              <a:rPr lang="en-US" sz="2400" dirty="0" smtClean="0"/>
              <a:t>We check for reoccurrences from the same department, same individual and same supplier. </a:t>
            </a:r>
          </a:p>
          <a:p>
            <a:pPr marL="0" indent="0">
              <a:lnSpc>
                <a:spcPct val="110000"/>
              </a:lnSpc>
              <a:spcBef>
                <a:spcPts val="0"/>
              </a:spcBef>
              <a:buNone/>
              <a:defRPr/>
            </a:pPr>
            <a:endParaRPr lang="en-US" sz="2400" dirty="0" smtClean="0"/>
          </a:p>
          <a:p>
            <a:pPr marL="0" indent="0">
              <a:lnSpc>
                <a:spcPct val="110000"/>
              </a:lnSpc>
              <a:spcBef>
                <a:spcPts val="0"/>
              </a:spcBef>
              <a:buNone/>
              <a:defRPr/>
            </a:pPr>
            <a:r>
              <a:rPr lang="en-US" sz="2400" dirty="0"/>
              <a:t>S</a:t>
            </a:r>
            <a:r>
              <a:rPr lang="en-US" sz="2400" dirty="0" smtClean="0"/>
              <a:t>uppliers are </a:t>
            </a:r>
            <a:r>
              <a:rPr lang="en-US" sz="2400" dirty="0" smtClean="0"/>
              <a:t>communicated </a:t>
            </a:r>
            <a:r>
              <a:rPr lang="en-US" sz="2400" dirty="0" smtClean="0"/>
              <a:t>to and sometimes </a:t>
            </a:r>
            <a:r>
              <a:rPr lang="en-US" sz="2400" dirty="0" smtClean="0"/>
              <a:t>sent </a:t>
            </a:r>
            <a:r>
              <a:rPr lang="en-US" sz="2400" dirty="0" smtClean="0"/>
              <a:t>a letter putting them on notice that if it </a:t>
            </a:r>
            <a:r>
              <a:rPr lang="en-US" sz="2400" dirty="0" smtClean="0"/>
              <a:t>continues to happen</a:t>
            </a:r>
            <a:r>
              <a:rPr lang="en-US" sz="2400" dirty="0" smtClean="0"/>
              <a:t>, </a:t>
            </a:r>
            <a:r>
              <a:rPr lang="en-US" sz="2400" dirty="0" smtClean="0"/>
              <a:t>they </a:t>
            </a:r>
            <a:r>
              <a:rPr lang="en-US" sz="2400" dirty="0" smtClean="0"/>
              <a:t>may</a:t>
            </a:r>
            <a:r>
              <a:rPr lang="en-US" sz="2400" dirty="0" smtClean="0"/>
              <a:t> </a:t>
            </a:r>
            <a:r>
              <a:rPr lang="en-US" sz="2400" dirty="0" smtClean="0"/>
              <a:t>not be paid and they must obtain a University payment method (i.e. valid PO, P-card or University check) prior to providing services or goods.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33400" y="990600"/>
            <a:ext cx="7239000" cy="762000"/>
          </a:xfrm>
        </p:spPr>
        <p:txBody>
          <a:bodyPr>
            <a:noAutofit/>
          </a:bodyPr>
          <a:lstStyle/>
          <a:p>
            <a:pPr eaLnBrk="1" hangingPunct="1">
              <a:defRPr/>
            </a:pPr>
            <a:r>
              <a:rPr lang="en-US" sz="3200" b="1" dirty="0">
                <a:solidFill>
                  <a:srgbClr val="782F40"/>
                </a:solidFill>
                <a:effectLst>
                  <a:outerShdw blurRad="50000" dist="30000" dir="5400000" algn="tl" rotWithShape="0">
                    <a:srgbClr val="000000">
                      <a:alpha val="30000"/>
                    </a:srgbClr>
                  </a:outerShdw>
                </a:effectLst>
              </a:rPr>
              <a:t>How to Prevent Confirming Orders?</a:t>
            </a:r>
          </a:p>
        </p:txBody>
      </p:sp>
      <p:sp>
        <p:nvSpPr>
          <p:cNvPr id="22531" name="Rectangle 3"/>
          <p:cNvSpPr>
            <a:spLocks noGrp="1" noChangeArrowheads="1"/>
          </p:cNvSpPr>
          <p:nvPr>
            <p:ph type="body" idx="1"/>
          </p:nvPr>
        </p:nvSpPr>
        <p:spPr>
          <a:xfrm>
            <a:off x="457200" y="2057400"/>
            <a:ext cx="8229600" cy="3276600"/>
          </a:xfrm>
        </p:spPr>
        <p:txBody>
          <a:bodyPr>
            <a:noAutofit/>
          </a:bodyPr>
          <a:lstStyle/>
          <a:p>
            <a:pPr>
              <a:spcBef>
                <a:spcPts val="0"/>
              </a:spcBef>
              <a:defRPr/>
            </a:pPr>
            <a:r>
              <a:rPr lang="en-US" sz="2000" dirty="0"/>
              <a:t>Plan </a:t>
            </a:r>
            <a:r>
              <a:rPr lang="en-US" sz="2000" dirty="0" smtClean="0"/>
              <a:t>Ahead</a:t>
            </a:r>
            <a:endParaRPr lang="en-US" sz="2000" dirty="0"/>
          </a:p>
          <a:p>
            <a:pPr>
              <a:spcBef>
                <a:spcPts val="0"/>
              </a:spcBef>
              <a:defRPr/>
            </a:pPr>
            <a:r>
              <a:rPr lang="en-US" sz="2000" dirty="0"/>
              <a:t>Contact Procurement Services for help or expediting orders, obtaining price quotes, bidding, or contract information</a:t>
            </a:r>
            <a:r>
              <a:rPr lang="en-US" sz="2000" dirty="0" smtClean="0"/>
              <a:t>.</a:t>
            </a:r>
            <a:endParaRPr lang="en-US" sz="2000" dirty="0"/>
          </a:p>
          <a:p>
            <a:pPr>
              <a:spcBef>
                <a:spcPts val="0"/>
              </a:spcBef>
              <a:defRPr/>
            </a:pPr>
            <a:r>
              <a:rPr lang="en-US" sz="2000" dirty="0"/>
              <a:t>Know or read the University Procurement policies and procedures</a:t>
            </a:r>
            <a:r>
              <a:rPr lang="en-US" sz="2000" dirty="0" smtClean="0"/>
              <a:t>.</a:t>
            </a:r>
            <a:endParaRPr lang="en-US" sz="2000" dirty="0"/>
          </a:p>
          <a:p>
            <a:pPr>
              <a:spcBef>
                <a:spcPts val="0"/>
              </a:spcBef>
              <a:defRPr/>
            </a:pPr>
            <a:r>
              <a:rPr lang="en-US" sz="2000" dirty="0"/>
              <a:t>Use a P-Card for allowable P-Card purchases when you can</a:t>
            </a:r>
            <a:r>
              <a:rPr lang="en-US" sz="2000" dirty="0" smtClean="0"/>
              <a:t>.</a:t>
            </a:r>
            <a:endParaRPr lang="en-US" sz="2000" dirty="0"/>
          </a:p>
          <a:p>
            <a:pPr>
              <a:spcBef>
                <a:spcPts val="0"/>
              </a:spcBef>
              <a:defRPr/>
            </a:pPr>
            <a:r>
              <a:rPr lang="en-US" sz="2000" dirty="0"/>
              <a:t>Enter a requisition in a timely manner to allow Procurement Services </a:t>
            </a:r>
            <a:r>
              <a:rPr lang="en-US" sz="2000" dirty="0" smtClean="0"/>
              <a:t>time to obtain </a:t>
            </a:r>
            <a:r>
              <a:rPr lang="en-US" sz="2000" dirty="0"/>
              <a:t>competitive pricing, </a:t>
            </a:r>
            <a:r>
              <a:rPr lang="en-US" sz="2000" dirty="0" smtClean="0"/>
              <a:t>verify supplier </a:t>
            </a:r>
            <a:r>
              <a:rPr lang="en-US" sz="2000" dirty="0"/>
              <a:t>information, </a:t>
            </a:r>
            <a:r>
              <a:rPr lang="en-US" sz="2000" dirty="0" smtClean="0"/>
              <a:t>obtain missing </a:t>
            </a:r>
            <a:r>
              <a:rPr lang="en-US" sz="2000" dirty="0"/>
              <a:t>requisition information, etc</a:t>
            </a:r>
            <a:r>
              <a:rPr lang="en-US" sz="2000" dirty="0" smtClean="0"/>
              <a:t>.</a:t>
            </a:r>
            <a:endParaRPr lang="en-US" sz="2000" dirty="0"/>
          </a:p>
          <a:p>
            <a:pPr>
              <a:spcBef>
                <a:spcPts val="0"/>
              </a:spcBef>
              <a:defRPr/>
            </a:pPr>
            <a:r>
              <a:rPr lang="en-US" sz="2000" dirty="0"/>
              <a:t>Lack of knowledge or saying someone was new is not sufficient for </a:t>
            </a:r>
            <a:r>
              <a:rPr lang="en-US" sz="2000" dirty="0" smtClean="0"/>
              <a:t>approval of confirming orders.</a:t>
            </a:r>
            <a:endParaRPr lang="en-US" sz="2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838200" y="2057400"/>
            <a:ext cx="7315200" cy="3505200"/>
          </a:xfrm>
        </p:spPr>
        <p:txBody>
          <a:bodyPr>
            <a:normAutofit/>
          </a:bodyPr>
          <a:lstStyle/>
          <a:p>
            <a:pPr marL="0" indent="0" eaLnBrk="1" hangingPunct="1">
              <a:buNone/>
              <a:defRPr/>
            </a:pPr>
            <a:r>
              <a:rPr lang="en-US" sz="2000" dirty="0" smtClean="0"/>
              <a:t>When watching for the PO number </a:t>
            </a:r>
            <a:r>
              <a:rPr lang="en-US" sz="2000" dirty="0" smtClean="0"/>
              <a:t>in </a:t>
            </a:r>
            <a:r>
              <a:rPr lang="en-US" sz="2000" dirty="0" err="1" smtClean="0"/>
              <a:t>SpearMart</a:t>
            </a:r>
            <a:r>
              <a:rPr lang="en-US" sz="2000" dirty="0" smtClean="0"/>
              <a:t>, </a:t>
            </a:r>
            <a:r>
              <a:rPr lang="en-US" sz="2000" dirty="0" smtClean="0"/>
              <a:t>make sure that the PO </a:t>
            </a:r>
            <a:r>
              <a:rPr lang="en-US" sz="2000" dirty="0" smtClean="0"/>
              <a:t>has gone through all workflow approvals</a:t>
            </a:r>
            <a:r>
              <a:rPr lang="en-US" sz="2000" dirty="0" smtClean="0"/>
              <a:t> </a:t>
            </a:r>
            <a:r>
              <a:rPr lang="en-US" sz="2000" dirty="0" smtClean="0"/>
              <a:t>before providing the PO number to the supplier. </a:t>
            </a:r>
            <a:r>
              <a:rPr lang="en-US" sz="2000" dirty="0" smtClean="0"/>
              <a:t>You can search by the requisition number in </a:t>
            </a:r>
            <a:r>
              <a:rPr lang="en-US" sz="2000" dirty="0" err="1" smtClean="0"/>
              <a:t>SpearMart</a:t>
            </a:r>
            <a:r>
              <a:rPr lang="en-US" sz="2000" dirty="0" smtClean="0"/>
              <a:t> and if the PO is established, the PO number will automatically show. From the PO you can look at the workflow approvals.</a:t>
            </a:r>
          </a:p>
          <a:p>
            <a:pPr marL="0" indent="0" eaLnBrk="1" hangingPunct="1">
              <a:buNone/>
              <a:defRPr/>
            </a:pPr>
            <a:endParaRPr lang="en-US" sz="2000" dirty="0" smtClean="0"/>
          </a:p>
          <a:p>
            <a:pPr marL="0" indent="0" eaLnBrk="1" hangingPunct="1">
              <a:buNone/>
              <a:defRPr/>
            </a:pPr>
            <a:r>
              <a:rPr lang="en-US" sz="2000" dirty="0" smtClean="0"/>
              <a:t>If no PO number is showing the requisition </a:t>
            </a:r>
            <a:r>
              <a:rPr lang="en-US" sz="2000" dirty="0" smtClean="0"/>
              <a:t>has not finished processing </a:t>
            </a:r>
            <a:r>
              <a:rPr lang="en-US" sz="2000" dirty="0" smtClean="0"/>
              <a:t>to PO and it has not finished workflow approvals.</a:t>
            </a:r>
            <a:endParaRPr lang="en-US" sz="2000" dirty="0" smtClean="0"/>
          </a:p>
        </p:txBody>
      </p:sp>
      <p:sp>
        <p:nvSpPr>
          <p:cNvPr id="5" name="Rectangle 2"/>
          <p:cNvSpPr>
            <a:spLocks noGrp="1" noChangeArrowheads="1"/>
          </p:cNvSpPr>
          <p:nvPr>
            <p:ph type="title"/>
          </p:nvPr>
        </p:nvSpPr>
        <p:spPr>
          <a:xfrm>
            <a:off x="457200" y="1066800"/>
            <a:ext cx="7239000" cy="762000"/>
          </a:xfrm>
        </p:spPr>
        <p:txBody>
          <a:bodyPr>
            <a:noAutofit/>
          </a:bodyPr>
          <a:lstStyle/>
          <a:p>
            <a:pPr eaLnBrk="1" hangingPunct="1">
              <a:defRPr/>
            </a:pPr>
            <a:r>
              <a:rPr lang="en-US" sz="3200" b="1" dirty="0">
                <a:solidFill>
                  <a:srgbClr val="782F40"/>
                </a:solidFill>
                <a:effectLst>
                  <a:outerShdw blurRad="50000" dist="30000" dir="5400000" algn="tl" rotWithShape="0">
                    <a:srgbClr val="000000">
                      <a:alpha val="30000"/>
                    </a:srgbClr>
                  </a:outerShdw>
                </a:effectLst>
              </a:rPr>
              <a:t>How to Prevent Confirming Orders?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type="body" idx="1"/>
          </p:nvPr>
        </p:nvSpPr>
        <p:spPr>
          <a:xfrm>
            <a:off x="1066800" y="2438400"/>
            <a:ext cx="6705600" cy="1600200"/>
          </a:xfrm>
        </p:spPr>
        <p:txBody>
          <a:bodyPr>
            <a:normAutofit/>
          </a:bodyPr>
          <a:lstStyle/>
          <a:p>
            <a:pPr marL="0" indent="0" eaLnBrk="1" hangingPunct="1">
              <a:buNone/>
              <a:defRPr/>
            </a:pPr>
            <a:r>
              <a:rPr lang="en-US" sz="2000" dirty="0" smtClean="0"/>
              <a:t>Remember, it takes more time to do it the wrong way than the right way. If in doubt or you’re not sure the correct way to handle something, please contact Procurement Services.</a:t>
            </a:r>
          </a:p>
        </p:txBody>
      </p:sp>
      <p:sp>
        <p:nvSpPr>
          <p:cNvPr id="5" name="Rectangle 2"/>
          <p:cNvSpPr txBox="1">
            <a:spLocks noChangeArrowheads="1"/>
          </p:cNvSpPr>
          <p:nvPr/>
        </p:nvSpPr>
        <p:spPr>
          <a:xfrm>
            <a:off x="457200" y="914400"/>
            <a:ext cx="7162800" cy="5715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rgbClr val="2C2A29"/>
                </a:solidFill>
                <a:latin typeface="Arial" panose="020B0604020202020204" pitchFamily="34" charset="0"/>
                <a:ea typeface="+mj-ea"/>
                <a:cs typeface="Arial" panose="020B0604020202020204" pitchFamily="34" charset="0"/>
              </a:defRPr>
            </a:lvl1pPr>
          </a:lstStyle>
          <a:p>
            <a:pPr>
              <a:defRPr/>
            </a:pPr>
            <a:r>
              <a:rPr lang="en-US" sz="3200" b="1" dirty="0" smtClean="0">
                <a:solidFill>
                  <a:srgbClr val="782F40"/>
                </a:solidFill>
                <a:effectLst>
                  <a:outerShdw blurRad="50000" dist="30000" dir="5400000" algn="tl" rotWithShape="0">
                    <a:srgbClr val="000000">
                      <a:alpha val="30000"/>
                    </a:srgbClr>
                  </a:outerShdw>
                </a:effectLst>
              </a:rPr>
              <a:t>How to Prevent Confirming Orders?</a:t>
            </a:r>
            <a:endParaRPr lang="en-US" sz="3200" b="1" dirty="0">
              <a:solidFill>
                <a:srgbClr val="782F40"/>
              </a:solidFill>
              <a:effectLst>
                <a:outerShdw blurRad="50000" dist="30000" dir="5400000" algn="tl" rotWithShape="0">
                  <a:srgbClr val="000000">
                    <a:alpha val="30000"/>
                  </a:srgbClr>
                </a:outerShdw>
              </a:effectLs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609600"/>
            <a:ext cx="7391400" cy="762000"/>
          </a:xfrm>
        </p:spPr>
        <p:txBody>
          <a:bodyPr>
            <a:noAutofit/>
          </a:bodyPr>
          <a:lstStyle/>
          <a:p>
            <a:pPr eaLnBrk="1" hangingPunct="1">
              <a:defRPr/>
            </a:pPr>
            <a:r>
              <a:rPr lang="en-US" sz="3200" b="1" dirty="0">
                <a:solidFill>
                  <a:srgbClr val="782F40"/>
                </a:solidFill>
                <a:effectLst>
                  <a:outerShdw blurRad="50000" dist="30000" dir="5400000" algn="tl" rotWithShape="0">
                    <a:srgbClr val="000000">
                      <a:alpha val="30000"/>
                    </a:srgbClr>
                  </a:outerShdw>
                </a:effectLst>
              </a:rPr>
              <a:t>How to Prevent Confirming Orders?</a:t>
            </a:r>
          </a:p>
        </p:txBody>
      </p:sp>
      <p:sp>
        <p:nvSpPr>
          <p:cNvPr id="23555" name="Rectangle 3"/>
          <p:cNvSpPr>
            <a:spLocks noGrp="1" noChangeArrowheads="1"/>
          </p:cNvSpPr>
          <p:nvPr>
            <p:ph type="body" idx="1"/>
          </p:nvPr>
        </p:nvSpPr>
        <p:spPr>
          <a:xfrm>
            <a:off x="609600" y="1808480"/>
            <a:ext cx="8229600" cy="4211320"/>
          </a:xfrm>
        </p:spPr>
        <p:txBody>
          <a:bodyPr>
            <a:normAutofit lnSpcReduction="10000"/>
          </a:bodyPr>
          <a:lstStyle/>
          <a:p>
            <a:pPr marL="0" indent="0" eaLnBrk="1" hangingPunct="1">
              <a:lnSpc>
                <a:spcPct val="80000"/>
              </a:lnSpc>
              <a:buNone/>
              <a:defRPr/>
            </a:pPr>
            <a:r>
              <a:rPr lang="en-US" sz="1800" dirty="0" smtClean="0"/>
              <a:t>Procurement Services Main Phone Number:  644-6850</a:t>
            </a:r>
          </a:p>
          <a:p>
            <a:pPr marL="0" indent="0" eaLnBrk="1" hangingPunct="1">
              <a:lnSpc>
                <a:spcPct val="80000"/>
              </a:lnSpc>
              <a:buNone/>
              <a:defRPr/>
            </a:pPr>
            <a:r>
              <a:rPr lang="en-US" sz="1800" dirty="0" smtClean="0"/>
              <a:t>	Website:  </a:t>
            </a:r>
            <a:r>
              <a:rPr lang="en-US" sz="1800" dirty="0" smtClean="0">
                <a:hlinkClick r:id="rId2"/>
              </a:rPr>
              <a:t>www.procurement.fsu.edu</a:t>
            </a:r>
            <a:r>
              <a:rPr lang="en-US" sz="1800" dirty="0" smtClean="0"/>
              <a:t> </a:t>
            </a:r>
          </a:p>
          <a:p>
            <a:pPr marL="0" indent="0" eaLnBrk="1" hangingPunct="1">
              <a:lnSpc>
                <a:spcPct val="80000"/>
              </a:lnSpc>
              <a:buNone/>
              <a:defRPr/>
            </a:pPr>
            <a:endParaRPr lang="en-US" sz="1800" dirty="0" smtClean="0"/>
          </a:p>
          <a:p>
            <a:pPr marL="0" indent="0" eaLnBrk="1" hangingPunct="1">
              <a:lnSpc>
                <a:spcPct val="80000"/>
              </a:lnSpc>
              <a:buNone/>
              <a:defRPr/>
            </a:pPr>
            <a:r>
              <a:rPr lang="en-US" sz="1800" dirty="0" smtClean="0"/>
              <a:t>To apply for a </a:t>
            </a:r>
            <a:r>
              <a:rPr lang="en-US" sz="1800" dirty="0" smtClean="0"/>
              <a:t>P-Card, eligible employees must use the Cardholder Application form in </a:t>
            </a:r>
            <a:r>
              <a:rPr lang="en-US" sz="1800" dirty="0" err="1" smtClean="0"/>
              <a:t>SpearMart</a:t>
            </a:r>
            <a:r>
              <a:rPr lang="en-US" sz="1800" dirty="0" smtClean="0"/>
              <a:t>. The appropriate approvals will need to approve the form when submitted. </a:t>
            </a:r>
            <a:endParaRPr lang="en-US" sz="1800" dirty="0" smtClean="0"/>
          </a:p>
          <a:p>
            <a:pPr marL="0" indent="0">
              <a:lnSpc>
                <a:spcPct val="80000"/>
              </a:lnSpc>
              <a:buNone/>
              <a:defRPr/>
            </a:pPr>
            <a:r>
              <a:rPr lang="en-US" sz="1800" dirty="0" smtClean="0"/>
              <a:t>	P-Card web page: </a:t>
            </a:r>
            <a:r>
              <a:rPr lang="en-US" sz="1800" dirty="0" smtClean="0">
                <a:hlinkClick r:id="rId3"/>
              </a:rPr>
              <a:t>www.procurement.fsu.edu/how/buy/p-card</a:t>
            </a:r>
            <a:endParaRPr lang="en-US" sz="1800" dirty="0" smtClean="0"/>
          </a:p>
          <a:p>
            <a:pPr marL="0" indent="0">
              <a:lnSpc>
                <a:spcPct val="80000"/>
              </a:lnSpc>
              <a:buNone/>
              <a:defRPr/>
            </a:pPr>
            <a:r>
              <a:rPr lang="en-US" sz="1800" dirty="0"/>
              <a:t>	</a:t>
            </a:r>
            <a:r>
              <a:rPr lang="en-US" sz="1800" dirty="0" smtClean="0"/>
              <a:t>P-Card Program Manager:  644-6850</a:t>
            </a:r>
            <a:endParaRPr lang="en-US" sz="1800" dirty="0" smtClean="0"/>
          </a:p>
          <a:p>
            <a:pPr marL="0" indent="0" eaLnBrk="1" hangingPunct="1">
              <a:lnSpc>
                <a:spcPct val="80000"/>
              </a:lnSpc>
              <a:buNone/>
              <a:defRPr/>
            </a:pPr>
            <a:endParaRPr lang="en-US" sz="1800" dirty="0" smtClean="0"/>
          </a:p>
          <a:p>
            <a:pPr marL="0" indent="0" eaLnBrk="1" hangingPunct="1">
              <a:lnSpc>
                <a:spcPct val="80000"/>
              </a:lnSpc>
              <a:buNone/>
              <a:defRPr/>
            </a:pPr>
            <a:r>
              <a:rPr lang="en-US" sz="1800" dirty="0" smtClean="0"/>
              <a:t>Confirming Orders:  </a:t>
            </a:r>
            <a:r>
              <a:rPr lang="en-US" sz="1800" dirty="0" smtClean="0"/>
              <a:t>Contact Karen Gibson or Rosey Murton at 644-6850</a:t>
            </a:r>
          </a:p>
          <a:p>
            <a:pPr marL="0" indent="0" eaLnBrk="1" hangingPunct="1">
              <a:lnSpc>
                <a:spcPct val="80000"/>
              </a:lnSpc>
              <a:buNone/>
              <a:defRPr/>
            </a:pPr>
            <a:r>
              <a:rPr lang="en-US" sz="1800" dirty="0"/>
              <a:t>	</a:t>
            </a:r>
            <a:r>
              <a:rPr lang="en-US" sz="1800" dirty="0" smtClean="0"/>
              <a:t>Use the Confirming Order justification form in </a:t>
            </a:r>
            <a:r>
              <a:rPr lang="en-US" sz="1800" dirty="0" err="1" smtClean="0"/>
              <a:t>SpearMart</a:t>
            </a:r>
            <a:r>
              <a:rPr lang="en-US" sz="1800" dirty="0" smtClean="0"/>
              <a:t> for goods 	and services.</a:t>
            </a:r>
            <a:r>
              <a:rPr lang="en-US" sz="1800" dirty="0" smtClean="0"/>
              <a:t> </a:t>
            </a:r>
            <a:endParaRPr lang="en-US" sz="1800" dirty="0" smtClean="0"/>
          </a:p>
          <a:p>
            <a:pPr marL="0" indent="0" eaLnBrk="1" hangingPunct="1">
              <a:lnSpc>
                <a:spcPct val="80000"/>
              </a:lnSpc>
              <a:buNone/>
              <a:defRPr/>
            </a:pPr>
            <a:r>
              <a:rPr lang="en-US" sz="1800" dirty="0" smtClean="0"/>
              <a:t>	</a:t>
            </a:r>
            <a:r>
              <a:rPr lang="en-US" sz="1800" dirty="0" smtClean="0"/>
              <a:t>Use the </a:t>
            </a:r>
            <a:r>
              <a:rPr lang="en-US" sz="1800" dirty="0" smtClean="0"/>
              <a:t>Reimbursement Justification </a:t>
            </a:r>
            <a:r>
              <a:rPr lang="en-US" sz="1800" dirty="0" smtClean="0"/>
              <a:t>Form </a:t>
            </a:r>
            <a:r>
              <a:rPr lang="en-US" sz="1800" dirty="0" smtClean="0"/>
              <a:t>on the Accounts Payable 	website located within Forms (routes </a:t>
            </a:r>
            <a:r>
              <a:rPr lang="en-US" sz="1800" dirty="0" smtClean="0"/>
              <a:t>to AP for approval</a:t>
            </a:r>
            <a:r>
              <a:rPr lang="en-US" sz="1800" dirty="0" smtClean="0"/>
              <a:t>)</a:t>
            </a:r>
            <a:endParaRPr lang="en-US" sz="1800" dirty="0" smtClean="0"/>
          </a:p>
          <a:p>
            <a:pPr marL="0" indent="0" eaLnBrk="1" hangingPunct="1">
              <a:lnSpc>
                <a:spcPct val="80000"/>
              </a:lnSpc>
              <a:buNone/>
              <a:defRPr/>
            </a:pPr>
            <a:endParaRPr lang="en-US" sz="1800" dirty="0" smtClean="0"/>
          </a:p>
          <a:p>
            <a:pPr marL="0" indent="0" eaLnBrk="1" hangingPunct="1">
              <a:lnSpc>
                <a:spcPct val="80000"/>
              </a:lnSpc>
              <a:buNone/>
              <a:defRPr/>
            </a:pPr>
            <a:r>
              <a:rPr lang="en-US" sz="1800" dirty="0" smtClean="0"/>
              <a:t>On-site training can be made available to discuss compliance and procedures by contacting </a:t>
            </a:r>
            <a:r>
              <a:rPr lang="en-US" sz="1800" dirty="0" smtClean="0"/>
              <a:t>Procurement </a:t>
            </a:r>
            <a:r>
              <a:rPr lang="en-US" sz="1800" dirty="0" smtClean="0"/>
              <a:t>Services at 644-6850.</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2362200"/>
            <a:ext cx="46863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5400" b="1" dirty="0">
                <a:solidFill>
                  <a:srgbClr val="782F40"/>
                </a:solidFill>
                <a:effectLst>
                  <a:outerShdw blurRad="50000" dist="30000" dir="5400000" algn="tl" rotWithShape="0">
                    <a:srgbClr val="000000">
                      <a:alpha val="30000"/>
                    </a:srgbClr>
                  </a:outerShdw>
                </a:effectLst>
                <a:latin typeface="Arial" panose="020B0604020202020204" pitchFamily="34" charset="0"/>
                <a:cs typeface="Arial" panose="020B0604020202020204" pitchFamily="34" charset="0"/>
              </a:rPr>
              <a:t>QUESTIONS?</a:t>
            </a:r>
          </a:p>
        </p:txBody>
      </p:sp>
    </p:spTree>
    <p:extLst>
      <p:ext uri="{BB962C8B-B14F-4D97-AF65-F5344CB8AC3E}">
        <p14:creationId xmlns:p14="http://schemas.microsoft.com/office/powerpoint/2010/main" val="36647286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04800" y="1143000"/>
            <a:ext cx="7467600" cy="533400"/>
          </a:xfrm>
        </p:spPr>
        <p:txBody>
          <a:bodyPr>
            <a:noAutofit/>
          </a:bodyPr>
          <a:lstStyle/>
          <a:p>
            <a:pPr algn="l">
              <a:defRPr/>
            </a:pPr>
            <a:r>
              <a:rPr lang="en-US" sz="3200" b="1" dirty="0">
                <a:solidFill>
                  <a:srgbClr val="782F40"/>
                </a:solidFill>
                <a:effectLst>
                  <a:outerShdw blurRad="50000" dist="30000" dir="5400000" algn="tl" rotWithShape="0">
                    <a:srgbClr val="000000">
                      <a:alpha val="30000"/>
                    </a:srgbClr>
                  </a:outerShdw>
                </a:effectLst>
              </a:rPr>
              <a:t>University and Procurement </a:t>
            </a:r>
            <a:r>
              <a:rPr lang="en-US" sz="3200" b="1" dirty="0" smtClean="0">
                <a:solidFill>
                  <a:srgbClr val="782F40"/>
                </a:solidFill>
                <a:effectLst>
                  <a:outerShdw blurRad="50000" dist="30000" dir="5400000" algn="tl" rotWithShape="0">
                    <a:srgbClr val="000000">
                      <a:alpha val="30000"/>
                    </a:srgbClr>
                  </a:outerShdw>
                </a:effectLst>
              </a:rPr>
              <a:t>Policies</a:t>
            </a:r>
            <a:endParaRPr lang="en-US" sz="3200" b="1" dirty="0">
              <a:solidFill>
                <a:srgbClr val="782F40"/>
              </a:solidFill>
              <a:effectLst>
                <a:outerShdw blurRad="50000" dist="30000" dir="5400000" algn="tl" rotWithShape="0">
                  <a:srgbClr val="000000">
                    <a:alpha val="30000"/>
                  </a:srgbClr>
                </a:outerShdw>
              </a:effectLst>
            </a:endParaRPr>
          </a:p>
        </p:txBody>
      </p:sp>
      <p:sp>
        <p:nvSpPr>
          <p:cNvPr id="7171" name="Rectangle 3"/>
          <p:cNvSpPr>
            <a:spLocks noGrp="1" noChangeArrowheads="1"/>
          </p:cNvSpPr>
          <p:nvPr>
            <p:ph type="body" idx="1"/>
          </p:nvPr>
        </p:nvSpPr>
        <p:spPr>
          <a:xfrm>
            <a:off x="1219200" y="2667000"/>
            <a:ext cx="6324600" cy="1600199"/>
          </a:xfrm>
        </p:spPr>
        <p:txBody>
          <a:bodyPr>
            <a:normAutofit fontScale="92500"/>
          </a:bodyPr>
          <a:lstStyle/>
          <a:p>
            <a:pPr marL="0" indent="0" eaLnBrk="1" hangingPunct="1">
              <a:buNone/>
              <a:defRPr/>
            </a:pPr>
            <a:r>
              <a:rPr lang="en-US" sz="2200" dirty="0" smtClean="0"/>
              <a:t>Use of confirming Requisitions and Purchase Orders without an approved University payment method to authorize retroactively commitments to suppliers by personnel is a violation of University policy.</a:t>
            </a:r>
          </a:p>
          <a:p>
            <a:pPr eaLnBrk="1" hangingPunct="1">
              <a:buFont typeface="Wingdings" panose="05000000000000000000" pitchFamily="2" charset="2"/>
              <a:buNone/>
              <a:defRPr/>
            </a:pPr>
            <a:endParaRPr lang="en-US" dirty="0" smtClean="0"/>
          </a:p>
          <a:p>
            <a:pPr eaLnBrk="1" hangingPunct="1">
              <a:buFont typeface="Wingdings" panose="05000000000000000000" pitchFamily="2" charset="2"/>
              <a:buNone/>
              <a:defRPr/>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762000" y="1066800"/>
            <a:ext cx="5791200" cy="533400"/>
          </a:xfrm>
        </p:spPr>
        <p:txBody>
          <a:bodyPr>
            <a:noAutofit/>
          </a:bodyPr>
          <a:lstStyle/>
          <a:p>
            <a:pPr eaLnBrk="1" hangingPunct="1">
              <a:defRPr/>
            </a:pPr>
            <a:r>
              <a:rPr lang="en-US" sz="3200" b="1" dirty="0">
                <a:solidFill>
                  <a:srgbClr val="782F40"/>
                </a:solidFill>
                <a:effectLst>
                  <a:outerShdw blurRad="50000" dist="30000" dir="5400000" algn="tl" rotWithShape="0">
                    <a:srgbClr val="000000">
                      <a:alpha val="30000"/>
                    </a:srgbClr>
                  </a:outerShdw>
                </a:effectLst>
              </a:rPr>
              <a:t>Delegation of Procurement </a:t>
            </a:r>
          </a:p>
        </p:txBody>
      </p:sp>
      <p:sp>
        <p:nvSpPr>
          <p:cNvPr id="39939" name="Rectangle 3"/>
          <p:cNvSpPr>
            <a:spLocks noGrp="1" noChangeArrowheads="1"/>
          </p:cNvSpPr>
          <p:nvPr>
            <p:ph type="body" idx="1"/>
          </p:nvPr>
        </p:nvSpPr>
        <p:spPr>
          <a:xfrm>
            <a:off x="1066800" y="2286000"/>
            <a:ext cx="6553200" cy="2286000"/>
          </a:xfrm>
        </p:spPr>
        <p:txBody>
          <a:bodyPr>
            <a:noAutofit/>
          </a:bodyPr>
          <a:lstStyle/>
          <a:p>
            <a:pPr marL="0" indent="0" eaLnBrk="1" hangingPunct="1">
              <a:buFont typeface="Wingdings" panose="05000000000000000000" pitchFamily="2" charset="2"/>
              <a:buNone/>
              <a:defRPr/>
            </a:pPr>
            <a:r>
              <a:rPr lang="en-US" sz="2000" dirty="0"/>
              <a:t>The President, through the Vice President for Finance and Administration, has delegated the procurement function to the </a:t>
            </a:r>
            <a:r>
              <a:rPr lang="en-US" sz="2000" dirty="0" smtClean="0"/>
              <a:t>Procurement Services Director/Chief Procurement Officer. </a:t>
            </a:r>
            <a:r>
              <a:rPr lang="en-US" sz="2000" dirty="0"/>
              <a:t>Any acquisition of a commodity or a service made before Procurement Services issues a PO may become the personal obligation of the individual obtaining the commodity or service.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a:xfrm>
            <a:off x="533400" y="1600200"/>
            <a:ext cx="8229600" cy="3657600"/>
          </a:xfrm>
        </p:spPr>
        <p:txBody>
          <a:bodyPr>
            <a:noAutofit/>
          </a:bodyPr>
          <a:lstStyle/>
          <a:p>
            <a:pPr marL="0" indent="0">
              <a:lnSpc>
                <a:spcPct val="80000"/>
              </a:lnSpc>
              <a:buNone/>
              <a:defRPr/>
            </a:pPr>
            <a:r>
              <a:rPr lang="en-US" sz="2000" dirty="0" smtClean="0"/>
              <a:t>The requirements stated herein apply to all purchases of commodities and contractual services regardless of the funding source. </a:t>
            </a:r>
          </a:p>
          <a:p>
            <a:pPr marL="0" indent="0">
              <a:lnSpc>
                <a:spcPct val="80000"/>
              </a:lnSpc>
              <a:buNone/>
              <a:defRPr/>
            </a:pPr>
            <a:r>
              <a:rPr lang="en-US" sz="2000" dirty="0" smtClean="0"/>
              <a:t>It is the responsibility of Procurement Services to determine the price and secure the source of supply (supplier) for the purchase. Requisitioning departments shall never assume that their recommended supplier will be the supplier/contractor to whom the PO will be issued.</a:t>
            </a:r>
          </a:p>
          <a:p>
            <a:pPr marL="0" indent="0">
              <a:lnSpc>
                <a:spcPct val="80000"/>
              </a:lnSpc>
              <a:buNone/>
              <a:defRPr/>
            </a:pPr>
            <a:r>
              <a:rPr lang="en-US" sz="2000" dirty="0" smtClean="0"/>
              <a:t>Requisitioning departments are urged to contact Procurement Services prior to preparing a requisition to secure information about specifications, sources of supply, terms and prices.</a:t>
            </a:r>
          </a:p>
          <a:p>
            <a:pPr marL="0" indent="0">
              <a:lnSpc>
                <a:spcPct val="80000"/>
              </a:lnSpc>
              <a:buNone/>
              <a:defRPr/>
            </a:pPr>
            <a:r>
              <a:rPr lang="en-US" sz="2000" dirty="0" smtClean="0"/>
              <a:t>A supplier should never be allowed to provide a service or deliver a commodity before a PO is issued.</a:t>
            </a:r>
            <a:endParaRPr lang="en-US" sz="2000" dirty="0"/>
          </a:p>
        </p:txBody>
      </p:sp>
      <p:sp>
        <p:nvSpPr>
          <p:cNvPr id="5" name="Rectangle 2"/>
          <p:cNvSpPr txBox="1">
            <a:spLocks noChangeArrowheads="1"/>
          </p:cNvSpPr>
          <p:nvPr/>
        </p:nvSpPr>
        <p:spPr>
          <a:xfrm>
            <a:off x="457200" y="685800"/>
            <a:ext cx="60198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2C2A29"/>
                </a:solidFill>
                <a:latin typeface="Arial" panose="020B0604020202020204" pitchFamily="34" charset="0"/>
                <a:ea typeface="+mj-ea"/>
                <a:cs typeface="Arial" panose="020B0604020202020204" pitchFamily="34" charset="0"/>
              </a:defRPr>
            </a:lvl1pPr>
          </a:lstStyle>
          <a:p>
            <a:pPr>
              <a:defRPr/>
            </a:pPr>
            <a:r>
              <a:rPr lang="en-US" sz="3200" b="1" dirty="0" smtClean="0">
                <a:solidFill>
                  <a:srgbClr val="782F40"/>
                </a:solidFill>
                <a:effectLst>
                  <a:outerShdw blurRad="50000" dist="30000" dir="5400000" algn="tl" rotWithShape="0">
                    <a:srgbClr val="000000">
                      <a:alpha val="30000"/>
                    </a:srgbClr>
                  </a:outerShdw>
                </a:effectLst>
              </a:rPr>
              <a:t>Delegation of Procurement </a:t>
            </a:r>
            <a:endParaRPr lang="en-US" sz="3200" b="1" dirty="0">
              <a:solidFill>
                <a:srgbClr val="782F40"/>
              </a:solidFill>
              <a:effectLst>
                <a:outerShdw blurRad="50000" dist="30000" dir="5400000" algn="tl" rotWithShape="0">
                  <a:srgbClr val="000000">
                    <a:alpha val="30000"/>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a:xfrm>
            <a:off x="990600" y="2209800"/>
            <a:ext cx="6781800" cy="2646576"/>
          </a:xfrm>
        </p:spPr>
        <p:txBody>
          <a:bodyPr>
            <a:noAutofit/>
          </a:bodyPr>
          <a:lstStyle/>
          <a:p>
            <a:pPr marL="0" indent="0" eaLnBrk="1" hangingPunct="1">
              <a:buFont typeface="Wingdings" panose="05000000000000000000" pitchFamily="2" charset="2"/>
              <a:buNone/>
              <a:defRPr/>
            </a:pPr>
            <a:r>
              <a:rPr lang="en-US" sz="2000" dirty="0"/>
              <a:t>Even when legal authority exists via a power of attorney, all contracts and agreements require review and approval by </a:t>
            </a:r>
            <a:r>
              <a:rPr lang="en-US" sz="2000" dirty="0" smtClean="0"/>
              <a:t>Procurement Services </a:t>
            </a:r>
            <a:r>
              <a:rPr lang="en-US" sz="2000" dirty="0"/>
              <a:t>prior to the signing of the contract document, </a:t>
            </a:r>
            <a:r>
              <a:rPr lang="en-US" sz="2000" dirty="0" smtClean="0"/>
              <a:t>a </a:t>
            </a:r>
            <a:r>
              <a:rPr lang="en-US" sz="2000" dirty="0"/>
              <a:t>r</a:t>
            </a:r>
            <a:r>
              <a:rPr lang="en-US" sz="2000" dirty="0" smtClean="0"/>
              <a:t>equisition </a:t>
            </a:r>
            <a:r>
              <a:rPr lang="en-US" sz="2000" dirty="0"/>
              <a:t>must be </a:t>
            </a:r>
            <a:r>
              <a:rPr lang="en-US" sz="2000" dirty="0" smtClean="0"/>
              <a:t>submitted </a:t>
            </a:r>
            <a:r>
              <a:rPr lang="en-US" sz="2000" dirty="0"/>
              <a:t>and a </a:t>
            </a:r>
            <a:r>
              <a:rPr lang="en-US" sz="2000" dirty="0" smtClean="0"/>
              <a:t>PO issued </a:t>
            </a:r>
            <a:r>
              <a:rPr lang="en-US" sz="2000" dirty="0"/>
              <a:t>before any contract documents are released to the </a:t>
            </a:r>
            <a:r>
              <a:rPr lang="en-US" sz="2000" dirty="0" smtClean="0"/>
              <a:t>supplier. </a:t>
            </a:r>
            <a:r>
              <a:rPr lang="en-US" sz="2000" dirty="0"/>
              <a:t>If this policy is not followed, the individual signing the contract may be personally liable for any costs incurred.</a:t>
            </a:r>
          </a:p>
        </p:txBody>
      </p:sp>
      <p:sp>
        <p:nvSpPr>
          <p:cNvPr id="5" name="Rectangle 2"/>
          <p:cNvSpPr txBox="1">
            <a:spLocks noChangeArrowheads="1"/>
          </p:cNvSpPr>
          <p:nvPr/>
        </p:nvSpPr>
        <p:spPr>
          <a:xfrm>
            <a:off x="304800" y="762000"/>
            <a:ext cx="61722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2C2A29"/>
                </a:solidFill>
                <a:latin typeface="Arial" panose="020B0604020202020204" pitchFamily="34" charset="0"/>
                <a:ea typeface="+mj-ea"/>
                <a:cs typeface="Arial" panose="020B0604020202020204" pitchFamily="34" charset="0"/>
              </a:defRPr>
            </a:lvl1pPr>
          </a:lstStyle>
          <a:p>
            <a:pPr>
              <a:defRPr/>
            </a:pPr>
            <a:r>
              <a:rPr lang="en-US" sz="3200" b="1" dirty="0" smtClean="0">
                <a:solidFill>
                  <a:srgbClr val="782F40"/>
                </a:solidFill>
                <a:effectLst>
                  <a:outerShdw blurRad="50000" dist="30000" dir="5400000" algn="tl" rotWithShape="0">
                    <a:srgbClr val="000000">
                      <a:alpha val="30000"/>
                    </a:srgbClr>
                  </a:outerShdw>
                </a:effectLst>
              </a:rPr>
              <a:t>Delegation of Procurement </a:t>
            </a:r>
            <a:endParaRPr lang="en-US" sz="3200" b="1" dirty="0">
              <a:solidFill>
                <a:srgbClr val="782F40"/>
              </a:solidFill>
              <a:effectLst>
                <a:outerShdw blurRad="50000" dist="30000" dir="5400000" algn="tl" rotWithShape="0">
                  <a:srgbClr val="000000">
                    <a:alpha val="30000"/>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33400" y="838200"/>
            <a:ext cx="6172200" cy="609600"/>
          </a:xfrm>
        </p:spPr>
        <p:txBody>
          <a:bodyPr>
            <a:normAutofit/>
          </a:bodyPr>
          <a:lstStyle/>
          <a:p>
            <a:pPr>
              <a:defRPr/>
            </a:pPr>
            <a:r>
              <a:rPr lang="en-US" sz="3200" b="1" dirty="0">
                <a:solidFill>
                  <a:srgbClr val="782F40"/>
                </a:solidFill>
                <a:effectLst>
                  <a:outerShdw blurRad="50000" dist="30000" dir="5400000" algn="tl" rotWithShape="0">
                    <a:srgbClr val="000000">
                      <a:alpha val="30000"/>
                    </a:srgbClr>
                  </a:outerShdw>
                </a:effectLst>
              </a:rPr>
              <a:t>Audit for Fiscal Year 2005-06</a:t>
            </a:r>
          </a:p>
        </p:txBody>
      </p:sp>
      <p:sp>
        <p:nvSpPr>
          <p:cNvPr id="8195" name="Rectangle 3"/>
          <p:cNvSpPr>
            <a:spLocks noGrp="1" noChangeArrowheads="1"/>
          </p:cNvSpPr>
          <p:nvPr>
            <p:ph type="body" idx="1"/>
          </p:nvPr>
        </p:nvSpPr>
        <p:spPr>
          <a:xfrm>
            <a:off x="685800" y="1905000"/>
            <a:ext cx="7620000" cy="3124200"/>
          </a:xfrm>
        </p:spPr>
        <p:txBody>
          <a:bodyPr>
            <a:normAutofit fontScale="70000" lnSpcReduction="20000"/>
          </a:bodyPr>
          <a:lstStyle/>
          <a:p>
            <a:pPr marL="0" indent="0" eaLnBrk="1" hangingPunct="1">
              <a:lnSpc>
                <a:spcPct val="120000"/>
              </a:lnSpc>
              <a:spcBef>
                <a:spcPts val="0"/>
              </a:spcBef>
              <a:buNone/>
              <a:defRPr/>
            </a:pPr>
            <a:r>
              <a:rPr lang="en-US" sz="2800" dirty="0" smtClean="0"/>
              <a:t>An audit for FSU for fiscal year 2005-06 by the State of Florida, Office of the Auditor General recommended:</a:t>
            </a:r>
          </a:p>
          <a:p>
            <a:pPr marL="0" indent="0" eaLnBrk="1" hangingPunct="1">
              <a:lnSpc>
                <a:spcPct val="120000"/>
              </a:lnSpc>
              <a:spcBef>
                <a:spcPts val="0"/>
              </a:spcBef>
              <a:buNone/>
              <a:defRPr/>
            </a:pPr>
            <a:endParaRPr lang="en-US" sz="2800" dirty="0" smtClean="0"/>
          </a:p>
          <a:p>
            <a:pPr marL="0" indent="0" eaLnBrk="1" hangingPunct="1">
              <a:lnSpc>
                <a:spcPct val="120000"/>
              </a:lnSpc>
              <a:spcBef>
                <a:spcPts val="0"/>
              </a:spcBef>
              <a:buNone/>
              <a:defRPr/>
            </a:pPr>
            <a:r>
              <a:rPr lang="en-US" sz="2800" dirty="0" smtClean="0"/>
              <a:t>“The University should ensure that University personnel do not enter into written contracts that exceed their authorized limits, and that contracts are reviewed first by Procurement Services, and then if necessary, Procurement Services will obtain approval by the Office of the General Counsel prior to executing written contracts, as required by University policy.”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381000" y="914400"/>
            <a:ext cx="6934200" cy="685800"/>
          </a:xfrm>
        </p:spPr>
        <p:txBody>
          <a:bodyPr>
            <a:noAutofit/>
          </a:bodyPr>
          <a:lstStyle/>
          <a:p>
            <a:pPr>
              <a:defRPr/>
            </a:pPr>
            <a:r>
              <a:rPr lang="en-US" sz="3200" b="1" dirty="0">
                <a:solidFill>
                  <a:srgbClr val="782F40"/>
                </a:solidFill>
                <a:effectLst>
                  <a:outerShdw blurRad="50000" dist="30000" dir="5400000" algn="tl" rotWithShape="0">
                    <a:srgbClr val="000000">
                      <a:alpha val="30000"/>
                    </a:srgbClr>
                  </a:outerShdw>
                </a:effectLst>
              </a:rPr>
              <a:t>Prohibited </a:t>
            </a:r>
            <a:r>
              <a:rPr lang="en-US" sz="3200" b="1" dirty="0" smtClean="0">
                <a:solidFill>
                  <a:srgbClr val="782F40"/>
                </a:solidFill>
                <a:effectLst>
                  <a:outerShdw blurRad="50000" dist="30000" dir="5400000" algn="tl" rotWithShape="0">
                    <a:srgbClr val="000000">
                      <a:alpha val="30000"/>
                    </a:srgbClr>
                  </a:outerShdw>
                </a:effectLst>
              </a:rPr>
              <a:t>Procurement </a:t>
            </a:r>
            <a:r>
              <a:rPr lang="en-US" sz="3200" b="1" dirty="0">
                <a:solidFill>
                  <a:srgbClr val="782F40"/>
                </a:solidFill>
                <a:effectLst>
                  <a:outerShdw blurRad="50000" dist="30000" dir="5400000" algn="tl" rotWithShape="0">
                    <a:srgbClr val="000000">
                      <a:alpha val="30000"/>
                    </a:srgbClr>
                  </a:outerShdw>
                </a:effectLst>
              </a:rPr>
              <a:t>Practices</a:t>
            </a:r>
          </a:p>
        </p:txBody>
      </p:sp>
      <p:sp>
        <p:nvSpPr>
          <p:cNvPr id="35843" name="Rectangle 3"/>
          <p:cNvSpPr>
            <a:spLocks noGrp="1" noChangeArrowheads="1"/>
          </p:cNvSpPr>
          <p:nvPr>
            <p:ph type="body" idx="1"/>
          </p:nvPr>
        </p:nvSpPr>
        <p:spPr>
          <a:xfrm>
            <a:off x="990600" y="2362201"/>
            <a:ext cx="7086600" cy="2590799"/>
          </a:xfrm>
        </p:spPr>
        <p:txBody>
          <a:bodyPr>
            <a:noAutofit/>
          </a:bodyPr>
          <a:lstStyle/>
          <a:p>
            <a:pPr marL="0" indent="0" eaLnBrk="1" hangingPunct="1">
              <a:buNone/>
              <a:defRPr/>
            </a:pPr>
            <a:r>
              <a:rPr lang="en-US" sz="2000" dirty="0" smtClean="0"/>
              <a:t>Placing orders for goods or services directly with suppliers or instructing the supplier to invoice FSU before Procurement Services has issued a PO to that supplier.</a:t>
            </a:r>
          </a:p>
          <a:p>
            <a:pPr marL="0" indent="0" eaLnBrk="1" hangingPunct="1">
              <a:buNone/>
              <a:defRPr/>
            </a:pPr>
            <a:r>
              <a:rPr lang="en-US" sz="2000" dirty="0" smtClean="0"/>
              <a:t>Using a personal credit card or personal funds to purchase goods or services for the department, with the expectation of being reimbursed by FSU, unless the amount is less than $25.00.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a:xfrm>
            <a:off x="990600" y="1981200"/>
            <a:ext cx="6858000" cy="3429001"/>
          </a:xfrm>
        </p:spPr>
        <p:txBody>
          <a:bodyPr>
            <a:noAutofit/>
          </a:bodyPr>
          <a:lstStyle/>
          <a:p>
            <a:pPr marL="0" indent="0" eaLnBrk="1" hangingPunct="1">
              <a:buFont typeface="Wingdings" panose="05000000000000000000" pitchFamily="2" charset="2"/>
              <a:buNone/>
              <a:defRPr/>
            </a:pPr>
            <a:r>
              <a:rPr lang="en-US" sz="2000" dirty="0"/>
              <a:t>Any individual who engages in a prohibited procurement practice is hereby notified that he or she is risking their personal funds only, and not the funds of FSU. This policy applies to all funds on deposit with FSU, regardless of the source. Lack of knowledge of proper procedures, or a perceived lack of time to follow them, when circumstances do not indicate that a true emergency existed, will result in the return of all payment requests, expense reimbursements or requisitions for handling by the individual making the charge, or the individual approving it after the fact within the department. </a:t>
            </a:r>
          </a:p>
        </p:txBody>
      </p:sp>
      <p:sp>
        <p:nvSpPr>
          <p:cNvPr id="5" name="Rectangle 2"/>
          <p:cNvSpPr txBox="1">
            <a:spLocks noChangeArrowheads="1"/>
          </p:cNvSpPr>
          <p:nvPr/>
        </p:nvSpPr>
        <p:spPr>
          <a:xfrm>
            <a:off x="609600" y="914401"/>
            <a:ext cx="6553200" cy="6858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rgbClr val="2C2A29"/>
                </a:solidFill>
                <a:latin typeface="Arial" panose="020B0604020202020204" pitchFamily="34" charset="0"/>
                <a:ea typeface="+mj-ea"/>
                <a:cs typeface="Arial" panose="020B0604020202020204" pitchFamily="34" charset="0"/>
              </a:defRPr>
            </a:lvl1pPr>
          </a:lstStyle>
          <a:p>
            <a:pPr>
              <a:defRPr/>
            </a:pPr>
            <a:r>
              <a:rPr lang="en-US" sz="3200" b="1" dirty="0" smtClean="0">
                <a:solidFill>
                  <a:srgbClr val="782F40"/>
                </a:solidFill>
                <a:effectLst>
                  <a:outerShdw blurRad="50000" dist="30000" dir="5400000" algn="tl" rotWithShape="0">
                    <a:srgbClr val="000000">
                      <a:alpha val="30000"/>
                    </a:srgbClr>
                  </a:outerShdw>
                </a:effectLst>
              </a:rPr>
              <a:t>Prohibited Procurement Practices</a:t>
            </a:r>
            <a:endParaRPr lang="en-US" sz="3200" b="1" dirty="0">
              <a:solidFill>
                <a:srgbClr val="782F40"/>
              </a:solidFill>
              <a:effectLst>
                <a:outerShdw blurRad="50000" dist="30000" dir="5400000" algn="tl" rotWithShape="0">
                  <a:srgbClr val="000000">
                    <a:alpha val="30000"/>
                  </a:srgbClr>
                </a:outerShdw>
              </a:effectLst>
            </a:endParaRPr>
          </a:p>
        </p:txBody>
      </p:sp>
    </p:spTree>
  </p:cSld>
  <p:clrMapOvr>
    <a:masterClrMapping/>
  </p:clrMapOvr>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782F40"/>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5514</TotalTime>
  <Words>2350</Words>
  <Application>Microsoft Office PowerPoint</Application>
  <PresentationFormat>On-screen Show (4:3)</PresentationFormat>
  <Paragraphs>198</Paragraphs>
  <Slides>25</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Wingdings</vt:lpstr>
      <vt:lpstr>Office Theme</vt:lpstr>
      <vt:lpstr>Confirming Orders</vt:lpstr>
      <vt:lpstr>Definition of a Confirming Order</vt:lpstr>
      <vt:lpstr>University and Procurement Policies</vt:lpstr>
      <vt:lpstr>Delegation of Procurement </vt:lpstr>
      <vt:lpstr>PowerPoint Presentation</vt:lpstr>
      <vt:lpstr>PowerPoint Presentation</vt:lpstr>
      <vt:lpstr>Audit for Fiscal Year 2005-06</vt:lpstr>
      <vt:lpstr>Prohibited Procurement Practices</vt:lpstr>
      <vt:lpstr>PowerPoint Presentation</vt:lpstr>
      <vt:lpstr>Applies to:</vt:lpstr>
      <vt:lpstr>Expense Reimbursements</vt:lpstr>
      <vt:lpstr>PowerPoint Presentation</vt:lpstr>
      <vt:lpstr>Payment Request Forms</vt:lpstr>
      <vt:lpstr>Examples of Confirming Orders (without establishing a payment method - i.e. PO, University check, P-card)</vt:lpstr>
      <vt:lpstr>Adverse Effects of Confirming Orders</vt:lpstr>
      <vt:lpstr>Adverse Effects of Confirming Orders</vt:lpstr>
      <vt:lpstr>Bypasses Internal University Approvals</vt:lpstr>
      <vt:lpstr>Acceptable Procurement Methods</vt:lpstr>
      <vt:lpstr>Emergencies</vt:lpstr>
      <vt:lpstr>Confirming Order Log</vt:lpstr>
      <vt:lpstr>How to Prevent Confirming Orders?</vt:lpstr>
      <vt:lpstr>How to Prevent Confirming Orders?</vt:lpstr>
      <vt:lpstr>PowerPoint Presentation</vt:lpstr>
      <vt:lpstr>How to Prevent Confirming Orders?</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Ian R. Robbins</dc:creator>
  <cp:lastModifiedBy>Karen Gibson</cp:lastModifiedBy>
  <cp:revision>325</cp:revision>
  <cp:lastPrinted>2014-06-12T13:11:33Z</cp:lastPrinted>
  <dcterms:created xsi:type="dcterms:W3CDTF">2011-05-26T14:27:30Z</dcterms:created>
  <dcterms:modified xsi:type="dcterms:W3CDTF">2018-03-30T14:08:10Z</dcterms:modified>
</cp:coreProperties>
</file>