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wav" ContentType="audio/x-wav"/>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313" r:id="rId2"/>
    <p:sldId id="320" r:id="rId3"/>
    <p:sldId id="321" r:id="rId4"/>
    <p:sldId id="322" r:id="rId5"/>
    <p:sldId id="323" r:id="rId6"/>
    <p:sldId id="324" r:id="rId7"/>
    <p:sldId id="325" r:id="rId8"/>
    <p:sldId id="326" r:id="rId9"/>
    <p:sldId id="327" r:id="rId10"/>
    <p:sldId id="328" r:id="rId11"/>
    <p:sldId id="329" r:id="rId12"/>
    <p:sldId id="330" r:id="rId13"/>
    <p:sldId id="331" r:id="rId14"/>
    <p:sldId id="332" r:id="rId15"/>
    <p:sldId id="333" r:id="rId16"/>
    <p:sldId id="334" r:id="rId17"/>
    <p:sldId id="335" r:id="rId18"/>
    <p:sldId id="336" r:id="rId19"/>
    <p:sldId id="337" r:id="rId20"/>
    <p:sldId id="338" r:id="rId21"/>
    <p:sldId id="339" r:id="rId22"/>
    <p:sldId id="340" r:id="rId23"/>
    <p:sldId id="341" r:id="rId24"/>
    <p:sldId id="342" r:id="rId25"/>
    <p:sldId id="343" r:id="rId26"/>
    <p:sldId id="344" r:id="rId27"/>
    <p:sldId id="345" r:id="rId28"/>
    <p:sldId id="346" r:id="rId29"/>
    <p:sldId id="347" r:id="rId30"/>
    <p:sldId id="348" r:id="rId31"/>
    <p:sldId id="315" r:id="rId32"/>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2823AEA-B062-4C27-963C-A871DD80BFE4}">
          <p14:sldIdLst>
            <p14:sldId id="313"/>
            <p14:sldId id="320"/>
            <p14:sldId id="321"/>
            <p14:sldId id="322"/>
            <p14:sldId id="323"/>
            <p14:sldId id="324"/>
            <p14:sldId id="325"/>
            <p14:sldId id="326"/>
            <p14:sldId id="327"/>
            <p14:sldId id="328"/>
            <p14:sldId id="329"/>
            <p14:sldId id="330"/>
            <p14:sldId id="331"/>
            <p14:sldId id="332"/>
            <p14:sldId id="333"/>
            <p14:sldId id="334"/>
            <p14:sldId id="335"/>
            <p14:sldId id="336"/>
            <p14:sldId id="337"/>
            <p14:sldId id="338"/>
            <p14:sldId id="339"/>
            <p14:sldId id="340"/>
            <p14:sldId id="341"/>
            <p14:sldId id="342"/>
            <p14:sldId id="343"/>
            <p14:sldId id="344"/>
            <p14:sldId id="345"/>
            <p14:sldId id="346"/>
            <p14:sldId id="347"/>
            <p14:sldId id="348"/>
            <p14:sldId id="31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2F40"/>
    <a:srgbClr val="2C2A29"/>
    <a:srgbClr val="862633"/>
    <a:srgbClr val="CEB888"/>
    <a:srgbClr val="FFFFFF"/>
    <a:srgbClr val="C5B783"/>
    <a:srgbClr val="660033"/>
    <a:srgbClr val="FF6600"/>
    <a:srgbClr val="333333"/>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55" autoAdjust="0"/>
    <p:restoredTop sz="94660"/>
  </p:normalViewPr>
  <p:slideViewPr>
    <p:cSldViewPr>
      <p:cViewPr>
        <p:scale>
          <a:sx n="50" d="100"/>
          <a:sy n="50" d="100"/>
        </p:scale>
        <p:origin x="1834" y="802"/>
      </p:cViewPr>
      <p:guideLst>
        <p:guide orient="horz" pos="2160"/>
        <p:guide pos="2880"/>
      </p:guideLst>
    </p:cSldViewPr>
  </p:slideViewPr>
  <p:notesTextViewPr>
    <p:cViewPr>
      <p:scale>
        <a:sx n="1" d="1"/>
        <a:sy n="1" d="1"/>
      </p:scale>
      <p:origin x="0" y="-82"/>
    </p:cViewPr>
  </p:notesTextViewPr>
  <p:notesViewPr>
    <p:cSldViewPr>
      <p:cViewPr varScale="1">
        <p:scale>
          <a:sx n="66" d="100"/>
          <a:sy n="66" d="100"/>
        </p:scale>
        <p:origin x="3091" y="58"/>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3"/>
          </a:xfrm>
          <a:prstGeom prst="rect">
            <a:avLst/>
          </a:prstGeom>
        </p:spPr>
        <p:txBody>
          <a:bodyPr vert="horz" lIns="93940" tIns="46971" rIns="93940" bIns="46971"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153"/>
          </a:xfrm>
          <a:prstGeom prst="rect">
            <a:avLst/>
          </a:prstGeom>
        </p:spPr>
        <p:txBody>
          <a:bodyPr vert="horz" lIns="93940" tIns="46971" rIns="93940" bIns="46971" rtlCol="0"/>
          <a:lstStyle>
            <a:lvl1pPr algn="r">
              <a:defRPr sz="1200"/>
            </a:lvl1pPr>
          </a:lstStyle>
          <a:p>
            <a:fld id="{461C4E91-D306-4D98-B14A-A8281536390A}" type="datetimeFigureOut">
              <a:rPr lang="en-US" smtClean="0"/>
              <a:t>11/24/2014</a:t>
            </a:fld>
            <a:endParaRPr lang="en-US"/>
          </a:p>
        </p:txBody>
      </p:sp>
      <p:sp>
        <p:nvSpPr>
          <p:cNvPr id="4" name="Footer Placeholder 3"/>
          <p:cNvSpPr>
            <a:spLocks noGrp="1"/>
          </p:cNvSpPr>
          <p:nvPr>
            <p:ph type="ftr" sz="quarter" idx="2"/>
          </p:nvPr>
        </p:nvSpPr>
        <p:spPr>
          <a:xfrm>
            <a:off x="0" y="8893297"/>
            <a:ext cx="3066733" cy="468153"/>
          </a:xfrm>
          <a:prstGeom prst="rect">
            <a:avLst/>
          </a:prstGeom>
        </p:spPr>
        <p:txBody>
          <a:bodyPr vert="horz" lIns="93940" tIns="46971" rIns="93940" bIns="46971"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8153"/>
          </a:xfrm>
          <a:prstGeom prst="rect">
            <a:avLst/>
          </a:prstGeom>
        </p:spPr>
        <p:txBody>
          <a:bodyPr vert="horz" lIns="93940" tIns="46971" rIns="93940" bIns="46971" rtlCol="0" anchor="b"/>
          <a:lstStyle>
            <a:lvl1pPr algn="r">
              <a:defRPr sz="1200"/>
            </a:lvl1pPr>
          </a:lstStyle>
          <a:p>
            <a:fld id="{7564D329-0521-43E6-8C3E-AC826CBBE495}" type="slidenum">
              <a:rPr lang="en-US" smtClean="0"/>
              <a:t>‹#›</a:t>
            </a:fld>
            <a:endParaRPr lang="en-US"/>
          </a:p>
        </p:txBody>
      </p:sp>
    </p:spTree>
    <p:extLst>
      <p:ext uri="{BB962C8B-B14F-4D97-AF65-F5344CB8AC3E}">
        <p14:creationId xmlns:p14="http://schemas.microsoft.com/office/powerpoint/2010/main" val="3280133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3"/>
          </a:xfrm>
          <a:prstGeom prst="rect">
            <a:avLst/>
          </a:prstGeom>
        </p:spPr>
        <p:txBody>
          <a:bodyPr vert="horz" lIns="93940" tIns="46971" rIns="93940" bIns="46971" rtlCol="0"/>
          <a:lstStyle>
            <a:lvl1pPr algn="l">
              <a:defRPr sz="1200"/>
            </a:lvl1pPr>
          </a:lstStyle>
          <a:p>
            <a:endParaRPr lang="en-US"/>
          </a:p>
        </p:txBody>
      </p:sp>
      <p:sp>
        <p:nvSpPr>
          <p:cNvPr id="3" name="Date Placeholder 2"/>
          <p:cNvSpPr>
            <a:spLocks noGrp="1"/>
          </p:cNvSpPr>
          <p:nvPr>
            <p:ph type="dt" idx="1"/>
          </p:nvPr>
        </p:nvSpPr>
        <p:spPr>
          <a:xfrm>
            <a:off x="4008705" y="0"/>
            <a:ext cx="3066733" cy="468153"/>
          </a:xfrm>
          <a:prstGeom prst="rect">
            <a:avLst/>
          </a:prstGeom>
        </p:spPr>
        <p:txBody>
          <a:bodyPr vert="horz" lIns="93940" tIns="46971" rIns="93940" bIns="46971" rtlCol="0"/>
          <a:lstStyle>
            <a:lvl1pPr algn="r">
              <a:defRPr sz="1200"/>
            </a:lvl1pPr>
          </a:lstStyle>
          <a:p>
            <a:fld id="{F185DCF6-4374-4F59-825E-9C22BA42F7F8}" type="datetimeFigureOut">
              <a:rPr lang="en-US" smtClean="0"/>
              <a:t>11/24/2014</a:t>
            </a:fld>
            <a:endParaRPr lang="en-US"/>
          </a:p>
        </p:txBody>
      </p:sp>
      <p:sp>
        <p:nvSpPr>
          <p:cNvPr id="4" name="Slide Image Placeholder 3"/>
          <p:cNvSpPr>
            <a:spLocks noGrp="1" noRot="1" noChangeAspect="1"/>
          </p:cNvSpPr>
          <p:nvPr>
            <p:ph type="sldImg" idx="2"/>
          </p:nvPr>
        </p:nvSpPr>
        <p:spPr>
          <a:xfrm>
            <a:off x="1198563" y="703263"/>
            <a:ext cx="4679950" cy="3509962"/>
          </a:xfrm>
          <a:prstGeom prst="rect">
            <a:avLst/>
          </a:prstGeom>
          <a:noFill/>
          <a:ln w="12700">
            <a:solidFill>
              <a:prstClr val="black"/>
            </a:solidFill>
          </a:ln>
        </p:spPr>
        <p:txBody>
          <a:bodyPr vert="horz" lIns="93940" tIns="46971" rIns="93940" bIns="46971" rtlCol="0" anchor="ctr"/>
          <a:lstStyle/>
          <a:p>
            <a:endParaRPr lang="en-US"/>
          </a:p>
        </p:txBody>
      </p:sp>
      <p:sp>
        <p:nvSpPr>
          <p:cNvPr id="5" name="Notes Placeholder 4"/>
          <p:cNvSpPr>
            <a:spLocks noGrp="1"/>
          </p:cNvSpPr>
          <p:nvPr>
            <p:ph type="body" sz="quarter" idx="3"/>
          </p:nvPr>
        </p:nvSpPr>
        <p:spPr>
          <a:xfrm>
            <a:off x="707708" y="4447462"/>
            <a:ext cx="5661660" cy="4213383"/>
          </a:xfrm>
          <a:prstGeom prst="rect">
            <a:avLst/>
          </a:prstGeom>
        </p:spPr>
        <p:txBody>
          <a:bodyPr vert="horz" lIns="93940" tIns="46971" rIns="93940" bIns="4697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7"/>
            <a:ext cx="3066733" cy="468153"/>
          </a:xfrm>
          <a:prstGeom prst="rect">
            <a:avLst/>
          </a:prstGeom>
        </p:spPr>
        <p:txBody>
          <a:bodyPr vert="horz" lIns="93940" tIns="46971" rIns="93940" bIns="46971"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8153"/>
          </a:xfrm>
          <a:prstGeom prst="rect">
            <a:avLst/>
          </a:prstGeom>
        </p:spPr>
        <p:txBody>
          <a:bodyPr vert="horz" lIns="93940" tIns="46971" rIns="93940" bIns="46971" rtlCol="0" anchor="b"/>
          <a:lstStyle>
            <a:lvl1pPr algn="r">
              <a:defRPr sz="1200"/>
            </a:lvl1pPr>
          </a:lstStyle>
          <a:p>
            <a:fld id="{B826C91C-07F6-4542-AB73-BC02179EA8E3}" type="slidenum">
              <a:rPr lang="en-US" smtClean="0"/>
              <a:t>‹#›</a:t>
            </a:fld>
            <a:endParaRPr lang="en-US"/>
          </a:p>
        </p:txBody>
      </p:sp>
    </p:spTree>
    <p:extLst>
      <p:ext uri="{BB962C8B-B14F-4D97-AF65-F5344CB8AC3E}">
        <p14:creationId xmlns:p14="http://schemas.microsoft.com/office/powerpoint/2010/main" val="3538230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C2257E1-F4EF-4468-BCE9-A03F468941FF}" type="slidenum">
              <a:rPr lang="en-US" altLang="en-US" sz="1200"/>
              <a:pPr/>
              <a:t>2</a:t>
            </a:fld>
            <a:endParaRPr lang="en-US" altLang="en-US" sz="1200"/>
          </a:p>
        </p:txBody>
      </p:sp>
      <p:sp>
        <p:nvSpPr>
          <p:cNvPr id="7171" name="Rectangle 2"/>
          <p:cNvSpPr>
            <a:spLocks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r>
              <a:rPr lang="en-US" altLang="en-US" smtClean="0"/>
              <a:t>What this means is structuring all aspects of an acquisition around the purpose of work to be performed as opposed to how the work is to be performed.</a:t>
            </a:r>
          </a:p>
          <a:p>
            <a:endParaRPr lang="en-US" altLang="en-US" smtClean="0"/>
          </a:p>
          <a:p>
            <a:r>
              <a:rPr lang="en-US" altLang="en-US" smtClean="0"/>
              <a:t>It emphasizes quantifiable, measurable performance requirements and quality standards in developing statements of work, selecting contractors, determining contract type, incentives, and performing contract management including monitoring the contract.</a:t>
            </a:r>
          </a:p>
          <a:p>
            <a:endParaRPr lang="en-US" altLang="en-US" smtClean="0"/>
          </a:p>
          <a:p>
            <a:r>
              <a:rPr lang="en-US" altLang="en-US" smtClean="0"/>
              <a:t>A firm fixed price contract should be used when the risk involved is minimal or can be predicted with an acceptable degree of certainty.</a:t>
            </a:r>
          </a:p>
          <a:p>
            <a:endParaRPr lang="en-US" altLang="en-US" smtClean="0"/>
          </a:p>
          <a:p>
            <a:r>
              <a:rPr lang="en-US" altLang="en-US" smtClean="0"/>
              <a:t>Performance Based Contracts are most appropriate for well-defined, common, or recurring tasks with little certainty on what needs to be accomplished and how to measure such accomplishment.</a:t>
            </a:r>
          </a:p>
        </p:txBody>
      </p:sp>
    </p:spTree>
    <p:extLst>
      <p:ext uri="{BB962C8B-B14F-4D97-AF65-F5344CB8AC3E}">
        <p14:creationId xmlns:p14="http://schemas.microsoft.com/office/powerpoint/2010/main" val="42612422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38823B5-BCCE-4E78-90F7-BDE379CA8561}" type="slidenum">
              <a:rPr lang="en-US" altLang="en-US" sz="1200"/>
              <a:pPr/>
              <a:t>11</a:t>
            </a:fld>
            <a:endParaRPr lang="en-US" altLang="en-US" sz="1200"/>
          </a:p>
        </p:txBody>
      </p:sp>
      <p:sp>
        <p:nvSpPr>
          <p:cNvPr id="25603" name="Rectangle 2"/>
          <p:cNvSpPr>
            <a:spLocks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r>
              <a:rPr lang="en-US" altLang="en-US" smtClean="0"/>
              <a:t>Affordability must always be a consideration when spending public funds, but best value may be defined as…..</a:t>
            </a:r>
          </a:p>
          <a:p>
            <a:endParaRPr lang="en-US" altLang="en-US" smtClean="0"/>
          </a:p>
          <a:p>
            <a:r>
              <a:rPr lang="en-US" altLang="en-US" smtClean="0"/>
              <a:t>Finding the best value, then, should be the ultimate goal of every acquisition. </a:t>
            </a:r>
          </a:p>
          <a:p>
            <a:endParaRPr lang="en-US" altLang="en-US" smtClean="0"/>
          </a:p>
          <a:p>
            <a:r>
              <a:rPr lang="en-US" altLang="en-US" smtClean="0"/>
              <a:t>When you pay too much, you lose a little money, that is all. When you pay too little, you sometimes lose everything because the thing you bought was incapable of doing the thing it was bought to do.</a:t>
            </a:r>
          </a:p>
        </p:txBody>
      </p:sp>
    </p:spTree>
    <p:extLst>
      <p:ext uri="{BB962C8B-B14F-4D97-AF65-F5344CB8AC3E}">
        <p14:creationId xmlns:p14="http://schemas.microsoft.com/office/powerpoint/2010/main" val="2044397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568FF21-282C-4276-9E4D-117061E04D5B}" type="slidenum">
              <a:rPr lang="en-US" altLang="en-US" sz="1200"/>
              <a:pPr/>
              <a:t>12</a:t>
            </a:fld>
            <a:endParaRPr lang="en-US" altLang="en-US" sz="1200"/>
          </a:p>
        </p:txBody>
      </p:sp>
      <p:sp>
        <p:nvSpPr>
          <p:cNvPr id="27651" name="Rectangle 2"/>
          <p:cNvSpPr>
            <a:spLocks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r>
              <a:rPr lang="en-US" altLang="en-US" smtClean="0"/>
              <a:t>Another area of Planning is Understanding Achievement Goals:</a:t>
            </a:r>
          </a:p>
          <a:p>
            <a:r>
              <a:rPr lang="en-US" altLang="en-US" smtClean="0"/>
              <a:t>First find out: What are the performance goals of your agency?</a:t>
            </a:r>
          </a:p>
          <a:p>
            <a:r>
              <a:rPr lang="en-US" altLang="en-US" smtClean="0"/>
              <a:t>How will the outsourcing/contract support those goals?</a:t>
            </a:r>
          </a:p>
          <a:p>
            <a:endParaRPr lang="en-US" altLang="en-US" smtClean="0"/>
          </a:p>
          <a:p>
            <a:r>
              <a:rPr lang="en-US" altLang="en-US" smtClean="0"/>
              <a:t>From that, you can derive the goals of the partnership.</a:t>
            </a:r>
          </a:p>
          <a:p>
            <a:endParaRPr lang="en-US" altLang="en-US" smtClean="0"/>
          </a:p>
          <a:p>
            <a:r>
              <a:rPr lang="en-US" altLang="en-US" smtClean="0"/>
              <a:t>Once you understand the goals of the partnership you can then prioritize the goals and assess their compatibility with yours. </a:t>
            </a:r>
          </a:p>
          <a:p>
            <a:endParaRPr lang="en-US" altLang="en-US" smtClean="0"/>
          </a:p>
          <a:p>
            <a:r>
              <a:rPr lang="en-US" altLang="en-US" smtClean="0"/>
              <a:t>Expect your goals to be tested in negotiations!</a:t>
            </a:r>
          </a:p>
        </p:txBody>
      </p:sp>
    </p:spTree>
    <p:extLst>
      <p:ext uri="{BB962C8B-B14F-4D97-AF65-F5344CB8AC3E}">
        <p14:creationId xmlns:p14="http://schemas.microsoft.com/office/powerpoint/2010/main" val="528956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0FA6C49-36FE-4835-9D8D-CEC2E8D4049A}" type="slidenum">
              <a:rPr lang="en-US" altLang="en-US" sz="1200"/>
              <a:pPr/>
              <a:t>13</a:t>
            </a:fld>
            <a:endParaRPr lang="en-US" altLang="en-US" sz="1200"/>
          </a:p>
        </p:txBody>
      </p:sp>
      <p:sp>
        <p:nvSpPr>
          <p:cNvPr id="29699" name="Rectangle 2"/>
          <p:cNvSpPr>
            <a:spLocks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r>
              <a:rPr lang="en-US" altLang="en-US" smtClean="0"/>
              <a:t>The relationship with your contractor and good Communication within your organization is essential. The Contractor, too, needs open communication to provide input and receive feedback during the performance of the contract. To maintain open lines of communication:</a:t>
            </a:r>
          </a:p>
          <a:p>
            <a:endParaRPr lang="en-US" altLang="en-US" smtClean="0"/>
          </a:p>
          <a:p>
            <a:r>
              <a:rPr lang="en-US" altLang="en-US" smtClean="0"/>
              <a:t>Meet regularly with the Contractor to discuss issues relating to performance and items of a contractual nature; </a:t>
            </a:r>
          </a:p>
          <a:p>
            <a:r>
              <a:rPr lang="en-US" altLang="en-US" smtClean="0"/>
              <a:t>Document meetings and discussions and provide a copy to the Contractor; and </a:t>
            </a:r>
          </a:p>
          <a:p>
            <a:r>
              <a:rPr lang="en-US" altLang="en-US" smtClean="0"/>
              <a:t>Seek ongoing feedback from anyone involved in the procurement as to their level of satisfaction with the goods or services and/or services supplied and review their requirements to ensure they remain appropriately specified.</a:t>
            </a:r>
          </a:p>
        </p:txBody>
      </p:sp>
    </p:spTree>
    <p:extLst>
      <p:ext uri="{BB962C8B-B14F-4D97-AF65-F5344CB8AC3E}">
        <p14:creationId xmlns:p14="http://schemas.microsoft.com/office/powerpoint/2010/main" val="17176659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5F6ED4E-614F-481F-ABCC-98A7B0100179}" type="slidenum">
              <a:rPr lang="en-US" altLang="en-US" sz="1200"/>
              <a:pPr/>
              <a:t>14</a:t>
            </a:fld>
            <a:endParaRPr lang="en-US" altLang="en-US" sz="1200"/>
          </a:p>
        </p:txBody>
      </p:sp>
      <p:sp>
        <p:nvSpPr>
          <p:cNvPr id="31747" name="Rectangle 2"/>
          <p:cNvSpPr>
            <a:spLocks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r>
              <a:rPr lang="en-US" altLang="en-US" smtClean="0"/>
              <a:t>The next area of Planning is criteria assessment:</a:t>
            </a:r>
          </a:p>
          <a:p>
            <a:r>
              <a:rPr lang="en-US" altLang="en-US" smtClean="0"/>
              <a:t>What is the estimated dollar value of the contract? There should be an assessment as to whether or not to even consider a performance based contract. Examine what you hope to achieve in terms of the mission and goals of your department/University and the requirements they must meet. The higher the contract dollar figure, the higher the risk the department assumes in contracting with a provider.</a:t>
            </a:r>
          </a:p>
          <a:p>
            <a:endParaRPr lang="en-US" altLang="en-US" smtClean="0"/>
          </a:p>
          <a:p>
            <a:r>
              <a:rPr lang="en-US" altLang="en-US" smtClean="0"/>
              <a:t>Then some other issues that would also need to be considered would be:  What happens if a service provider is not able to meet the outcomes? Will they support training and technical assistance? How can the outcome targets be revised in light of new realities? Are there escape clauses that permit either party to end the relationship? Etc.</a:t>
            </a:r>
          </a:p>
          <a:p>
            <a:endParaRPr lang="en-US" altLang="en-US" smtClean="0"/>
          </a:p>
          <a:p>
            <a:r>
              <a:rPr lang="en-US" altLang="en-US" smtClean="0"/>
              <a:t>What are the nature of the services? Examine the context of the contract. Examine any concerns about service quality, profit motives, developing a different kind of monitoring capacity, and insuring that there are enough providers available to adequately respond to the contract offering. Assign weights to the type of service depending upon the complexity and the critical nature of each service category for evaluation purposes.</a:t>
            </a:r>
          </a:p>
          <a:p>
            <a:endParaRPr lang="en-US" altLang="en-US" smtClean="0"/>
          </a:p>
          <a:p>
            <a:r>
              <a:rPr lang="en-US" altLang="en-US" smtClean="0"/>
              <a:t>Number of Clients Served:  You will need to consider what happens to costs, outcomes and payments if the number of clients or the needs of clients change dramatically? The more clients served, the higher the risk.</a:t>
            </a:r>
          </a:p>
          <a:p>
            <a:endParaRPr lang="en-US" altLang="en-US" smtClean="0"/>
          </a:p>
          <a:p>
            <a:r>
              <a:rPr lang="en-US" altLang="en-US" smtClean="0"/>
              <a:t>Has there been any prior provider performance that can be looked into or corrective actions? This could tell you something about the contractors you are considering. Providers who have previously had serious financial, administrative, or program deficits, or have difficulty being responsive to department requirements should be considered to present a higher risk than those who have not.</a:t>
            </a:r>
          </a:p>
          <a:p>
            <a:endParaRPr lang="en-US" altLang="en-US" smtClean="0"/>
          </a:p>
          <a:p>
            <a:r>
              <a:rPr lang="en-US" altLang="en-US" smtClean="0"/>
              <a:t>What happens if your contract provider has a change in key executives? You may consider putting verbiage into your contract that stipulates who you will be dealing with in what area of the company. A higher risk occurs when the department has no contracting history with a provider or where a provider has made changes in its key executives (e.g. executive director, financial manager) within the last year.</a:t>
            </a:r>
          </a:p>
          <a:p>
            <a:endParaRPr lang="en-US" altLang="en-US" smtClean="0"/>
          </a:p>
          <a:p>
            <a:r>
              <a:rPr lang="en-US" altLang="en-US" smtClean="0"/>
              <a:t>Is this contract per a State or Non-State Contract. Depending on this information you may or may not have to put a lot of work into making this a rewarding performance based contract.</a:t>
            </a:r>
          </a:p>
          <a:p>
            <a:endParaRPr lang="en-US" altLang="en-US" smtClean="0"/>
          </a:p>
        </p:txBody>
      </p:sp>
    </p:spTree>
    <p:extLst>
      <p:ext uri="{BB962C8B-B14F-4D97-AF65-F5344CB8AC3E}">
        <p14:creationId xmlns:p14="http://schemas.microsoft.com/office/powerpoint/2010/main" val="32020434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F30A6FD-458B-41A6-9ED6-D89D530C042D}" type="slidenum">
              <a:rPr lang="en-US" altLang="en-US" sz="1200"/>
              <a:pPr/>
              <a:t>15</a:t>
            </a:fld>
            <a:endParaRPr lang="en-US" altLang="en-US" sz="1200"/>
          </a:p>
        </p:txBody>
      </p:sp>
      <p:sp>
        <p:nvSpPr>
          <p:cNvPr id="33795" name="Rectangle 2"/>
          <p:cNvSpPr>
            <a:spLocks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r>
              <a:rPr lang="en-US" altLang="en-US" smtClean="0"/>
              <a:t>Understanding Potential Pitfalls is a critical part of your Performance Based Contracting Plan:</a:t>
            </a:r>
          </a:p>
          <a:p>
            <a:r>
              <a:rPr lang="en-US" altLang="en-US" smtClean="0"/>
              <a:t>When putting together your performance based contract you will want to make sure the contract doesn’t hinder creative ways in which to achieve results.</a:t>
            </a:r>
          </a:p>
          <a:p>
            <a:endParaRPr lang="en-US" altLang="en-US" smtClean="0"/>
          </a:p>
          <a:p>
            <a:r>
              <a:rPr lang="en-US" altLang="en-US" smtClean="0"/>
              <a:t>You will also want to be concerned that the contract cuts as much cost as it can without cutting service.</a:t>
            </a:r>
          </a:p>
          <a:p>
            <a:endParaRPr lang="en-US" altLang="en-US" smtClean="0"/>
          </a:p>
          <a:p>
            <a:r>
              <a:rPr lang="en-US" altLang="en-US" smtClean="0"/>
              <a:t>You’ll want to make sure that the contract isn’t asking for so much that it keeps the contractor from achievement of the goals.</a:t>
            </a:r>
          </a:p>
          <a:p>
            <a:endParaRPr lang="en-US" altLang="en-US" smtClean="0"/>
          </a:p>
          <a:p>
            <a:r>
              <a:rPr lang="en-US" altLang="en-US" smtClean="0"/>
              <a:t>What if the contractor has no start-up funds? You may want to consider progress payments along with deliverables to help a contractor that can help you achieve your goals.</a:t>
            </a:r>
          </a:p>
          <a:p>
            <a:endParaRPr lang="en-US" altLang="en-US" smtClean="0"/>
          </a:p>
          <a:p>
            <a:r>
              <a:rPr lang="en-US" altLang="en-US" smtClean="0"/>
              <a:t>Be concerned with not creating a contract and atmosphere where you cannot achieve a good relationship with the vendor. Remember: A good relationship will add greatly to the chances of success and satisfaction of a contract.</a:t>
            </a:r>
          </a:p>
          <a:p>
            <a:endParaRPr lang="en-US" altLang="en-US" smtClean="0"/>
          </a:p>
          <a:p>
            <a:r>
              <a:rPr lang="en-US" altLang="en-US" smtClean="0"/>
              <a:t>Lastly, Risk Identification:  There are at least two levels of risk associated with contracts.</a:t>
            </a:r>
          </a:p>
          <a:p>
            <a:r>
              <a:rPr lang="en-US" altLang="en-US" smtClean="0"/>
              <a:t>Contract Risk – the risk associated with the delivery of the service. The services will not be delivered in accordance with the requirements of the contract term, cost, quality and quantity. Many contract risks are external and beyond our control. However, contract managers can establish an framework that includes delivery standards being maintained and contingency arrangements to deal with unexpected problems as they arise.</a:t>
            </a:r>
          </a:p>
          <a:p>
            <a:r>
              <a:rPr lang="en-US" altLang="en-US" smtClean="0"/>
              <a:t>Contract Management risk – the risk associated with the management of the contract. This type of risk is usually lower and usually comes from within the organization. However if the contract management is substandard then it could lead to erosion of the contract relationship and ultimately affect delivery.</a:t>
            </a:r>
          </a:p>
          <a:p>
            <a:endParaRPr lang="en-US" altLang="en-US" smtClean="0"/>
          </a:p>
        </p:txBody>
      </p:sp>
    </p:spTree>
    <p:extLst>
      <p:ext uri="{BB962C8B-B14F-4D97-AF65-F5344CB8AC3E}">
        <p14:creationId xmlns:p14="http://schemas.microsoft.com/office/powerpoint/2010/main" val="3603125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1DAA3B7-BA41-4514-AD22-06F782947C8A}" type="slidenum">
              <a:rPr lang="en-US" altLang="en-US" sz="1200"/>
              <a:pPr/>
              <a:t>16</a:t>
            </a:fld>
            <a:endParaRPr lang="en-US" altLang="en-US" sz="1200"/>
          </a:p>
        </p:txBody>
      </p:sp>
      <p:sp>
        <p:nvSpPr>
          <p:cNvPr id="35843" name="Rectangle 2"/>
          <p:cNvSpPr>
            <a:spLocks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r>
              <a:rPr lang="en-US" altLang="en-US" smtClean="0"/>
              <a:t>Another part of Planning is Risk Management:  </a:t>
            </a:r>
          </a:p>
          <a:p>
            <a:r>
              <a:rPr lang="en-US" altLang="en-US" smtClean="0"/>
              <a:t>It improves the basis for making decisions to meet operational requirements and program objectives;</a:t>
            </a:r>
          </a:p>
          <a:p>
            <a:r>
              <a:rPr lang="en-US" altLang="en-US" smtClean="0"/>
              <a:t>Helps to identify risks in the procurement process and ways to treat the risks effectively;</a:t>
            </a:r>
          </a:p>
          <a:p>
            <a:r>
              <a:rPr lang="en-US" altLang="en-US" smtClean="0"/>
              <a:t>Contributes to satisfying needs and achieving value for money in buying goods and services; and </a:t>
            </a:r>
          </a:p>
          <a:p>
            <a:r>
              <a:rPr lang="en-US" altLang="en-US" smtClean="0"/>
              <a:t>Reduces the cost of procurement to acceptable levels.</a:t>
            </a:r>
          </a:p>
          <a:p>
            <a:endParaRPr lang="en-US" altLang="en-US" smtClean="0"/>
          </a:p>
          <a:p>
            <a:r>
              <a:rPr lang="en-US" altLang="en-US" smtClean="0"/>
              <a:t>Planning for risk in a procurement can lead to better planning and outcomes for contractors as well as buyers.</a:t>
            </a:r>
          </a:p>
        </p:txBody>
      </p:sp>
    </p:spTree>
    <p:extLst>
      <p:ext uri="{BB962C8B-B14F-4D97-AF65-F5344CB8AC3E}">
        <p14:creationId xmlns:p14="http://schemas.microsoft.com/office/powerpoint/2010/main" val="19739452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1B4B904-A455-4490-B450-898CFA6A91C9}" type="slidenum">
              <a:rPr lang="en-US" altLang="en-US" sz="1200"/>
              <a:pPr/>
              <a:t>17</a:t>
            </a:fld>
            <a:endParaRPr lang="en-US" altLang="en-US" sz="1200"/>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marL="228600" indent="-228600"/>
            <a:r>
              <a:rPr lang="en-US" altLang="en-US" smtClean="0"/>
              <a:t>There are several stages in managing risks:</a:t>
            </a:r>
          </a:p>
          <a:p>
            <a:pPr marL="228600" indent="-228600"/>
            <a:r>
              <a:rPr lang="en-US" altLang="en-US" smtClean="0"/>
              <a:t>Establish the Context:  Departments should understand the environment in which the purchase is begin made and define the outcomes required for the purchase. Actions may include:</a:t>
            </a:r>
          </a:p>
          <a:p>
            <a:pPr marL="228600" indent="-228600"/>
            <a:r>
              <a:rPr lang="en-US" altLang="en-US" smtClean="0"/>
              <a:t>Assembling a risk management team</a:t>
            </a:r>
          </a:p>
          <a:p>
            <a:pPr marL="228600" indent="-228600"/>
            <a:r>
              <a:rPr lang="en-US" altLang="en-US" smtClean="0"/>
              <a:t>Familiarizing the team with the Department’s Objectives</a:t>
            </a:r>
          </a:p>
          <a:p>
            <a:pPr marL="228600" indent="-228600"/>
            <a:r>
              <a:rPr lang="en-US" altLang="en-US" smtClean="0"/>
              <a:t>Identifying the item or service, identify alternatives and develop specifications</a:t>
            </a:r>
          </a:p>
          <a:p>
            <a:pPr marL="228600" indent="-228600"/>
            <a:r>
              <a:rPr lang="en-US" altLang="en-US" smtClean="0"/>
              <a:t>Identifying key stakeholders</a:t>
            </a:r>
          </a:p>
          <a:p>
            <a:pPr marL="228600" indent="-228600"/>
            <a:r>
              <a:rPr lang="en-US" altLang="en-US" smtClean="0"/>
              <a:t>Identifying stakeholder expectations</a:t>
            </a:r>
          </a:p>
          <a:p>
            <a:pPr marL="228600" indent="-228600"/>
            <a:r>
              <a:rPr lang="en-US" altLang="en-US" smtClean="0"/>
              <a:t>Specifying critical success factors; and </a:t>
            </a:r>
          </a:p>
          <a:p>
            <a:pPr marL="228600" indent="-228600"/>
            <a:r>
              <a:rPr lang="en-US" altLang="en-US" smtClean="0"/>
              <a:t>Developing an analysis structure of key elements or activities</a:t>
            </a:r>
          </a:p>
          <a:p>
            <a:pPr marL="228600" indent="-228600"/>
            <a:endParaRPr lang="en-US" altLang="en-US" smtClean="0"/>
          </a:p>
          <a:p>
            <a:pPr marL="228600" indent="-228600"/>
            <a:r>
              <a:rPr lang="en-US" altLang="en-US" smtClean="0"/>
              <a:t>Identify the Risks:  The objective here is to develop a comprehensive documented list of all potential risks, eg. What can happen, how and why it happens, from the viewpoint of all stakeholders.</a:t>
            </a:r>
          </a:p>
          <a:p>
            <a:pPr marL="228600" indent="-228600"/>
            <a:endParaRPr lang="en-US" altLang="en-US" smtClean="0"/>
          </a:p>
          <a:p>
            <a:pPr marL="228600" indent="-228600"/>
            <a:r>
              <a:rPr lang="en-US" altLang="en-US" smtClean="0"/>
              <a:t>Analyze and Quantify the Risks:  What is the likelihood of the risk event occurring? What are the consequences of the risks occurring? What controls are in place to prevent or detect potential risks?</a:t>
            </a:r>
          </a:p>
          <a:p>
            <a:pPr marL="228600" indent="-228600"/>
            <a:r>
              <a:rPr lang="en-US" altLang="en-US" smtClean="0"/>
              <a:t>For each identified risk, determine its consequences and probability. Identify any existing controls used to manage risk and evaluate risks in the context of these existing controls.</a:t>
            </a:r>
          </a:p>
          <a:p>
            <a:pPr marL="228600" indent="-228600"/>
            <a:endParaRPr lang="en-US" altLang="en-US" smtClean="0"/>
          </a:p>
          <a:p>
            <a:pPr marL="228600" indent="-228600"/>
            <a:r>
              <a:rPr lang="en-US" altLang="en-US" smtClean="0"/>
              <a:t>Evaluate and Prioritize the Risks:  Evaluate the risk factors and arrange the listing of risks in priority order and decide which are acceptable/unacceptable.</a:t>
            </a:r>
          </a:p>
          <a:p>
            <a:pPr marL="228600" indent="-228600"/>
            <a:r>
              <a:rPr lang="en-US" altLang="en-US" smtClean="0"/>
              <a:t>Focus on managing the higher priority risks, which are probably those of greater significance or material impact. </a:t>
            </a:r>
          </a:p>
          <a:p>
            <a:pPr marL="228600" indent="-228600"/>
            <a:r>
              <a:rPr lang="en-US" altLang="en-US" smtClean="0"/>
              <a:t>Examples of Important risk considerations would be:</a:t>
            </a:r>
          </a:p>
          <a:p>
            <a:pPr marL="228600" indent="-228600"/>
            <a:r>
              <a:rPr lang="en-US" altLang="en-US" smtClean="0"/>
              <a:t>Occupational Health and Safety</a:t>
            </a:r>
          </a:p>
          <a:p>
            <a:pPr marL="228600" indent="-228600"/>
            <a:r>
              <a:rPr lang="en-US" altLang="en-US" smtClean="0"/>
              <a:t>Insurance Coverage (Public Liability, Workers Compensation, Indemnity)</a:t>
            </a:r>
          </a:p>
          <a:p>
            <a:pPr marL="228600" indent="-228600"/>
            <a:r>
              <a:rPr lang="en-US" altLang="en-US" smtClean="0"/>
              <a:t>Indemnity Provisions</a:t>
            </a:r>
          </a:p>
          <a:p>
            <a:pPr marL="228600" indent="-228600"/>
            <a:r>
              <a:rPr lang="en-US" altLang="en-US" smtClean="0"/>
              <a:t>Damage to Property</a:t>
            </a:r>
          </a:p>
          <a:p>
            <a:pPr marL="228600" indent="-228600"/>
            <a:r>
              <a:rPr lang="en-US" altLang="en-US" smtClean="0"/>
              <a:t>Standard Terms and Conditions, etc.</a:t>
            </a:r>
          </a:p>
          <a:p>
            <a:pPr marL="228600" indent="-228600"/>
            <a:endParaRPr lang="en-US" altLang="en-US" smtClean="0"/>
          </a:p>
          <a:p>
            <a:pPr marL="228600" indent="-228600"/>
            <a:r>
              <a:rPr lang="en-US" altLang="en-US" smtClean="0"/>
              <a:t>Treat the Risks:  At the end of the risk process a decision is made, for each significant risk, on how to deal with the risk. Document risk treatment options such as reduction, avoidance, transfer and/or sharing of risk. Develop a risk treatment Action Plan that identifies who is accountable for which responsibilities, schedules, expected outcomes, budgets and performance criteria.</a:t>
            </a:r>
          </a:p>
          <a:p>
            <a:pPr marL="228600" indent="-228600"/>
            <a:endParaRPr lang="en-US" altLang="en-US" smtClean="0"/>
          </a:p>
          <a:p>
            <a:pPr marL="228600" indent="-228600"/>
            <a:r>
              <a:rPr lang="en-US" altLang="en-US" smtClean="0"/>
              <a:t> Monitor and Review:  This is a continual activity throughout the life of a procurement. It is necessary to note changing circumstances that may introduce new risks or remove originally identified risks. The risk management plan will change as a result of changing circumstances. The risk management process should be documented to:</a:t>
            </a:r>
          </a:p>
          <a:p>
            <a:pPr marL="228600" indent="-228600"/>
            <a:r>
              <a:rPr lang="en-US" altLang="en-US" smtClean="0"/>
              <a:t>Maintain an audit trail; and </a:t>
            </a:r>
          </a:p>
          <a:p>
            <a:pPr marL="228600" indent="-228600"/>
            <a:r>
              <a:rPr lang="en-US" altLang="en-US" smtClean="0"/>
              <a:t>Provide reference material for similar future procurements.</a:t>
            </a:r>
          </a:p>
        </p:txBody>
      </p:sp>
    </p:spTree>
    <p:extLst>
      <p:ext uri="{BB962C8B-B14F-4D97-AF65-F5344CB8AC3E}">
        <p14:creationId xmlns:p14="http://schemas.microsoft.com/office/powerpoint/2010/main" val="38431146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1CA1DC3-408A-4589-87A5-978F1557CB78}" type="slidenum">
              <a:rPr lang="en-US" altLang="en-US" sz="1200"/>
              <a:pPr/>
              <a:t>18</a:t>
            </a:fld>
            <a:endParaRPr lang="en-US" altLang="en-US" sz="1200"/>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marL="228600" indent="-228600">
              <a:buFontTx/>
              <a:buAutoNum type="arabicPeriod"/>
            </a:pPr>
            <a:r>
              <a:rPr lang="en-US" altLang="en-US" smtClean="0"/>
              <a:t>Once you understand potential pitfalls and risk, you should follow these guidelines to avoid them and to achieve goals:</a:t>
            </a:r>
          </a:p>
          <a:p>
            <a:pPr marL="228600" indent="-228600">
              <a:buFontTx/>
              <a:buAutoNum type="arabicPeriod"/>
            </a:pPr>
            <a:r>
              <a:rPr lang="en-US" altLang="en-US" smtClean="0"/>
              <a:t>Start Simple and ratchet up.</a:t>
            </a:r>
          </a:p>
          <a:p>
            <a:pPr marL="228600" indent="-228600">
              <a:buFontTx/>
              <a:buAutoNum type="arabicPeriod"/>
            </a:pPr>
            <a:r>
              <a:rPr lang="en-US" altLang="en-US" smtClean="0"/>
              <a:t>Frequently monitor indicators of performance.</a:t>
            </a:r>
          </a:p>
          <a:p>
            <a:pPr marL="228600" indent="-228600">
              <a:buFontTx/>
              <a:buAutoNum type="arabicPeriod"/>
            </a:pPr>
            <a:r>
              <a:rPr lang="en-US" altLang="en-US" smtClean="0"/>
              <a:t>Be prepared to learn, change, improve, and learn some more.</a:t>
            </a:r>
          </a:p>
          <a:p>
            <a:pPr marL="228600" indent="-228600">
              <a:buFontTx/>
              <a:buAutoNum type="arabicPeriod"/>
            </a:pPr>
            <a:r>
              <a:rPr lang="en-US" altLang="en-US" smtClean="0"/>
              <a:t>Work Collaboratively – not adversarially – with contractors.</a:t>
            </a:r>
          </a:p>
          <a:p>
            <a:pPr marL="228600" indent="-228600">
              <a:buFontTx/>
              <a:buAutoNum type="arabicPeriod"/>
            </a:pPr>
            <a:r>
              <a:rPr lang="en-US" altLang="en-US" smtClean="0"/>
              <a:t>Pay vendors not just for the final output but for significant, well defined progress.</a:t>
            </a:r>
          </a:p>
          <a:p>
            <a:pPr marL="228600" indent="-228600">
              <a:buFontTx/>
              <a:buAutoNum type="arabicPeriod" startAt="2"/>
            </a:pPr>
            <a:r>
              <a:rPr lang="en-US" altLang="en-US" smtClean="0"/>
              <a:t>Favor contractors with a good track record.</a:t>
            </a:r>
          </a:p>
        </p:txBody>
      </p:sp>
    </p:spTree>
    <p:extLst>
      <p:ext uri="{BB962C8B-B14F-4D97-AF65-F5344CB8AC3E}">
        <p14:creationId xmlns:p14="http://schemas.microsoft.com/office/powerpoint/2010/main" val="4469000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B245640-89E3-4F37-AC6F-5E879875A8FC}" type="slidenum">
              <a:rPr lang="en-US" altLang="en-US" sz="1200"/>
              <a:pPr/>
              <a:t>19</a:t>
            </a:fld>
            <a:endParaRPr lang="en-US" altLang="en-US" sz="1200"/>
          </a:p>
        </p:txBody>
      </p:sp>
      <p:sp>
        <p:nvSpPr>
          <p:cNvPr id="41987" name="Rectangle 2"/>
          <p:cNvSpPr>
            <a:spLocks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r>
              <a:rPr lang="en-US" altLang="en-US" smtClean="0"/>
              <a:t>The final planning step involves the establishment of a contract manager:</a:t>
            </a:r>
          </a:p>
          <a:p>
            <a:r>
              <a:rPr lang="en-US" altLang="en-US" smtClean="0"/>
              <a:t>For each contractual procurement, there should be someone designated as a contract manager who shall be responsible for enforcing performance of the contract terms and conditions and serve as liaison with the contractor. The agency shall establish procedures to ensure that the contract services have been rendered in accordance with the contract terms prior to processing the invoice for payment. According to Section 287.057(13), Florida Statutes, “For each contractual Services contract, the agency shall designate an employee to function as contract manger.</a:t>
            </a:r>
          </a:p>
        </p:txBody>
      </p:sp>
    </p:spTree>
    <p:extLst>
      <p:ext uri="{BB962C8B-B14F-4D97-AF65-F5344CB8AC3E}">
        <p14:creationId xmlns:p14="http://schemas.microsoft.com/office/powerpoint/2010/main" val="12674172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A04BE1F-F418-4D97-89F4-4E7D1EABBEB2}" type="slidenum">
              <a:rPr lang="en-US" altLang="en-US" sz="1200"/>
              <a:pPr/>
              <a:t>20</a:t>
            </a:fld>
            <a:endParaRPr lang="en-US" altLang="en-US" sz="1200"/>
          </a:p>
        </p:txBody>
      </p:sp>
      <p:sp>
        <p:nvSpPr>
          <p:cNvPr id="44035" name="Rectangle 2"/>
          <p:cNvSpPr>
            <a:spLocks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r>
              <a:rPr lang="en-US" altLang="en-US" smtClean="0"/>
              <a:t>Step II in the Performance Based Contract process is the Acquisition Strategy: </a:t>
            </a:r>
          </a:p>
          <a:p>
            <a:r>
              <a:rPr lang="en-US" altLang="en-US" smtClean="0"/>
              <a:t>It is vital to establish a baseline of performance upon which to set performance expectations.</a:t>
            </a:r>
          </a:p>
          <a:p>
            <a:endParaRPr lang="en-US" altLang="en-US" smtClean="0"/>
          </a:p>
          <a:p>
            <a:r>
              <a:rPr lang="en-US" altLang="en-US" smtClean="0"/>
              <a:t>Measure pre-contract performance and set performance goals building from that.</a:t>
            </a:r>
          </a:p>
          <a:p>
            <a:endParaRPr lang="en-US" altLang="en-US" smtClean="0"/>
          </a:p>
          <a:p>
            <a:r>
              <a:rPr lang="en-US" altLang="en-US" smtClean="0"/>
              <a:t>Be sure the goals are measurable in a contracting context.</a:t>
            </a:r>
          </a:p>
        </p:txBody>
      </p:sp>
    </p:spTree>
    <p:extLst>
      <p:ext uri="{BB962C8B-B14F-4D97-AF65-F5344CB8AC3E}">
        <p14:creationId xmlns:p14="http://schemas.microsoft.com/office/powerpoint/2010/main" val="2202370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4F44416-D6B9-4250-A99A-62EDE83310C0}" type="slidenum">
              <a:rPr lang="en-US" altLang="en-US" sz="1200"/>
              <a:pPr/>
              <a:t>3</a:t>
            </a:fld>
            <a:endParaRPr lang="en-US" altLang="en-US" sz="1200"/>
          </a:p>
        </p:txBody>
      </p:sp>
      <p:sp>
        <p:nvSpPr>
          <p:cNvPr id="9219" name="Rectangle 2"/>
          <p:cNvSpPr>
            <a:spLocks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r>
              <a:rPr lang="en-US" altLang="en-US" smtClean="0"/>
              <a:t>There are several different procurement methods for acquiring equipment and services depending on the dollar amount of the purchase. </a:t>
            </a:r>
          </a:p>
          <a:p>
            <a:endParaRPr lang="en-US" altLang="en-US" smtClean="0"/>
          </a:p>
          <a:p>
            <a:endParaRPr lang="en-US" altLang="en-US" smtClean="0"/>
          </a:p>
          <a:p>
            <a:r>
              <a:rPr lang="en-US" altLang="en-US" smtClean="0"/>
              <a:t>Normally Anything over the bid limit, which is $50,000 and up, would require either an Invitation to bid, a Request for Proposal, An Invitation to Negotiate, a State Term Contract, etc. </a:t>
            </a:r>
          </a:p>
          <a:p>
            <a:endParaRPr lang="en-US" altLang="en-US" smtClean="0"/>
          </a:p>
          <a:p>
            <a:r>
              <a:rPr lang="en-US" altLang="en-US" smtClean="0"/>
              <a:t>Anything under $50,000 can be discretionary and may require written quotes, depending on the purchase.</a:t>
            </a:r>
          </a:p>
          <a:p>
            <a:endParaRPr lang="en-US" altLang="en-US" smtClean="0"/>
          </a:p>
          <a:p>
            <a:endParaRPr lang="en-US" altLang="en-US" smtClean="0"/>
          </a:p>
        </p:txBody>
      </p:sp>
    </p:spTree>
    <p:extLst>
      <p:ext uri="{BB962C8B-B14F-4D97-AF65-F5344CB8AC3E}">
        <p14:creationId xmlns:p14="http://schemas.microsoft.com/office/powerpoint/2010/main" val="41552302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D011E6D-49B7-46E2-9342-CB78D1099BF4}" type="slidenum">
              <a:rPr lang="en-US" altLang="en-US" sz="1200"/>
              <a:pPr/>
              <a:t>21</a:t>
            </a:fld>
            <a:endParaRPr lang="en-US" altLang="en-US" sz="1200"/>
          </a:p>
        </p:txBody>
      </p:sp>
      <p:sp>
        <p:nvSpPr>
          <p:cNvPr id="46083" name="Rectangle 2"/>
          <p:cNvSpPr>
            <a:spLocks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r>
              <a:rPr lang="en-US" altLang="en-US" smtClean="0"/>
              <a:t>When making Performance Based Partnerships there are several considerations in developing performance goals:</a:t>
            </a:r>
          </a:p>
          <a:p>
            <a:endParaRPr lang="en-US" altLang="en-US" smtClean="0"/>
          </a:p>
          <a:p>
            <a:r>
              <a:rPr lang="en-US" altLang="en-US" smtClean="0"/>
              <a:t>Borrowing:  Learning by borrowing from the best and adapting their approaches to fit your own needs.</a:t>
            </a:r>
          </a:p>
          <a:p>
            <a:endParaRPr lang="en-US" altLang="en-US" smtClean="0"/>
          </a:p>
          <a:p>
            <a:r>
              <a:rPr lang="en-US" altLang="en-US" smtClean="0"/>
              <a:t>Benchmarking:  An alliance between partners to share information on processes and measures that will stimulate innovative practices and improve performance. It provides real world models and realistic improvement goals.</a:t>
            </a:r>
          </a:p>
          <a:p>
            <a:r>
              <a:rPr lang="en-US" altLang="en-US" smtClean="0"/>
              <a:t>Or</a:t>
            </a:r>
          </a:p>
          <a:p>
            <a:r>
              <a:rPr lang="en-US" altLang="en-US" smtClean="0"/>
              <a:t>You could phase it this way:</a:t>
            </a:r>
          </a:p>
          <a:p>
            <a:r>
              <a:rPr lang="en-US" altLang="en-US" smtClean="0"/>
              <a:t>Benchmarking is the practice of being humble enough to admit that someone else is better at something and being wise enough to learn how to match and even surpass them at it.</a:t>
            </a:r>
          </a:p>
          <a:p>
            <a:endParaRPr lang="en-US" altLang="en-US" smtClean="0"/>
          </a:p>
          <a:p>
            <a:r>
              <a:rPr lang="en-US" altLang="en-US" smtClean="0"/>
              <a:t>Xerox Corp. is given credit for first discovering that it would become vital to use benchmarks to compare itself to competitors as well as to reference points with their own organization. In the 80’s Xerox decided to compare unit manufacturing costs and features of their copying machines to one of the competitors. Recently benchmarking has developed into comparing performance and practices behind the used measures for the purpose of learning to become better.</a:t>
            </a:r>
          </a:p>
          <a:p>
            <a:endParaRPr lang="en-US" altLang="en-US" smtClean="0"/>
          </a:p>
          <a:p>
            <a:r>
              <a:rPr lang="en-US" altLang="en-US" smtClean="0"/>
              <a:t>Mutuality:  Sharing or developing mutual goals for the procurement at hand.</a:t>
            </a:r>
          </a:p>
          <a:p>
            <a:endParaRPr lang="en-US" altLang="en-US" smtClean="0"/>
          </a:p>
          <a:p>
            <a:r>
              <a:rPr lang="en-US" altLang="en-US" smtClean="0"/>
              <a:t>And Lastly, Best Practices: Techniques that agencies may us to help detect and avoid problems in acquisition, management, and administration of contracts. Practical techniques learned from practical experience that can be used to improve the procurement process.</a:t>
            </a:r>
          </a:p>
        </p:txBody>
      </p:sp>
    </p:spTree>
    <p:extLst>
      <p:ext uri="{BB962C8B-B14F-4D97-AF65-F5344CB8AC3E}">
        <p14:creationId xmlns:p14="http://schemas.microsoft.com/office/powerpoint/2010/main" val="21919108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CAF2BE0-E129-4A63-A512-F853D85CC23F}" type="slidenum">
              <a:rPr lang="en-US" altLang="en-US" sz="1200"/>
              <a:pPr/>
              <a:t>22</a:t>
            </a:fld>
            <a:endParaRPr lang="en-US" altLang="en-US" sz="1200"/>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r>
              <a:rPr lang="en-US" altLang="en-US" smtClean="0"/>
              <a:t>The solicitation should be performance-based!</a:t>
            </a:r>
          </a:p>
          <a:p>
            <a:endParaRPr lang="en-US" altLang="en-US" smtClean="0"/>
          </a:p>
          <a:p>
            <a:r>
              <a:rPr lang="en-US" altLang="en-US" smtClean="0"/>
              <a:t>Have it explicitly tied to the goals of your department.</a:t>
            </a:r>
          </a:p>
          <a:p>
            <a:r>
              <a:rPr lang="en-US" altLang="en-US" smtClean="0"/>
              <a:t>Make it open ended to performance ideas</a:t>
            </a:r>
          </a:p>
          <a:p>
            <a:r>
              <a:rPr lang="en-US" altLang="en-US" smtClean="0"/>
              <a:t>Have baseline info, incentives, monitoring that is laid out</a:t>
            </a:r>
          </a:p>
          <a:p>
            <a:r>
              <a:rPr lang="en-US" altLang="en-US" smtClean="0"/>
              <a:t>Have it Ask for alternative measures, incentives, monitoring plans</a:t>
            </a:r>
          </a:p>
          <a:p>
            <a:endParaRPr lang="en-US" altLang="en-US" smtClean="0"/>
          </a:p>
          <a:p>
            <a:r>
              <a:rPr lang="en-US" altLang="en-US" smtClean="0"/>
              <a:t>This way it is Results Oriented!</a:t>
            </a:r>
          </a:p>
          <a:p>
            <a:endParaRPr lang="en-US" altLang="en-US" smtClean="0"/>
          </a:p>
        </p:txBody>
      </p:sp>
    </p:spTree>
    <p:extLst>
      <p:ext uri="{BB962C8B-B14F-4D97-AF65-F5344CB8AC3E}">
        <p14:creationId xmlns:p14="http://schemas.microsoft.com/office/powerpoint/2010/main" val="33153850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59E6052-F9B9-4CC7-B459-73D6D34D8C8C}" type="slidenum">
              <a:rPr lang="en-US" altLang="en-US" sz="1200"/>
              <a:pPr/>
              <a:t>23</a:t>
            </a:fld>
            <a:endParaRPr lang="en-US" altLang="en-US" sz="1200"/>
          </a:p>
        </p:txBody>
      </p:sp>
      <p:sp>
        <p:nvSpPr>
          <p:cNvPr id="50179" name="Rectangle 2"/>
          <p:cNvSpPr>
            <a:spLocks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r>
              <a:rPr lang="en-US" altLang="en-US" smtClean="0"/>
              <a:t>It is important to understand the importance of the skills of a contract manager: These skills need to be matched to the particular requirements of the contract. One of the skills listed here is Negotiation. It is also important to know your leverage.</a:t>
            </a:r>
          </a:p>
        </p:txBody>
      </p:sp>
    </p:spTree>
    <p:extLst>
      <p:ext uri="{BB962C8B-B14F-4D97-AF65-F5344CB8AC3E}">
        <p14:creationId xmlns:p14="http://schemas.microsoft.com/office/powerpoint/2010/main" val="5254758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1074E06-C62E-42C9-B192-F1B423D774F5}" type="slidenum">
              <a:rPr lang="en-US" altLang="en-US" sz="1200"/>
              <a:pPr/>
              <a:t>24</a:t>
            </a:fld>
            <a:endParaRPr lang="en-US" altLang="en-US" sz="1200"/>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r>
              <a:rPr lang="en-US" altLang="en-US" smtClean="0"/>
              <a:t>The Final Task in Step II is:</a:t>
            </a:r>
          </a:p>
          <a:p>
            <a:endParaRPr lang="en-US" altLang="en-US" smtClean="0"/>
          </a:p>
          <a:p>
            <a:r>
              <a:rPr lang="en-US" altLang="en-US" smtClean="0"/>
              <a:t>Enlist the service provider or contractor. They can help you:</a:t>
            </a:r>
          </a:p>
          <a:p>
            <a:endParaRPr lang="en-US" altLang="en-US" smtClean="0"/>
          </a:p>
          <a:p>
            <a:r>
              <a:rPr lang="en-US" altLang="en-US" smtClean="0"/>
              <a:t>Develop performance measures</a:t>
            </a:r>
          </a:p>
          <a:p>
            <a:r>
              <a:rPr lang="en-US" altLang="en-US" smtClean="0"/>
              <a:t>Create incentive structures</a:t>
            </a:r>
          </a:p>
          <a:p>
            <a:r>
              <a:rPr lang="en-US" altLang="en-US" smtClean="0"/>
              <a:t>Ask the contractor to link you to other customers with useful experience</a:t>
            </a:r>
          </a:p>
          <a:p>
            <a:endParaRPr lang="en-US" altLang="en-US" smtClean="0"/>
          </a:p>
          <a:p>
            <a:r>
              <a:rPr lang="en-US" altLang="en-US" smtClean="0"/>
              <a:t>Ask for it!</a:t>
            </a:r>
          </a:p>
        </p:txBody>
      </p:sp>
    </p:spTree>
    <p:extLst>
      <p:ext uri="{BB962C8B-B14F-4D97-AF65-F5344CB8AC3E}">
        <p14:creationId xmlns:p14="http://schemas.microsoft.com/office/powerpoint/2010/main" val="4285350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72306AB-90D4-45C3-A1BC-A9FC96C446B8}" type="slidenum">
              <a:rPr lang="en-US" altLang="en-US" sz="1200"/>
              <a:pPr/>
              <a:t>25</a:t>
            </a:fld>
            <a:endParaRPr lang="en-US" altLang="en-US" sz="1200"/>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r>
              <a:rPr lang="en-US" altLang="en-US" dirty="0" smtClean="0"/>
              <a:t>Step III is the Contract Management Phase:</a:t>
            </a:r>
          </a:p>
          <a:p>
            <a:r>
              <a:rPr lang="en-US" altLang="en-US" dirty="0" smtClean="0"/>
              <a:t>In carrying out these responsibilities, the contract manager interacts directly or indirectly with various personnel in the department, including but not limited to, </a:t>
            </a:r>
            <a:r>
              <a:rPr lang="en-US" altLang="en-US" dirty="0" smtClean="0"/>
              <a:t>Procurement Services, </a:t>
            </a:r>
            <a:r>
              <a:rPr lang="en-US" altLang="en-US" dirty="0" smtClean="0"/>
              <a:t>General Counsel’s Office, Comptroller’s Office, Budget Office, etc.</a:t>
            </a:r>
          </a:p>
        </p:txBody>
      </p:sp>
    </p:spTree>
    <p:extLst>
      <p:ext uri="{BB962C8B-B14F-4D97-AF65-F5344CB8AC3E}">
        <p14:creationId xmlns:p14="http://schemas.microsoft.com/office/powerpoint/2010/main" val="16276879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FF7660C-77F2-4A2C-9BD3-FD3E767EAE4D}" type="slidenum">
              <a:rPr lang="en-US" altLang="en-US" sz="1200"/>
              <a:pPr/>
              <a:t>26</a:t>
            </a:fld>
            <a:endParaRPr lang="en-US" altLang="en-US" sz="1200"/>
          </a:p>
        </p:txBody>
      </p:sp>
      <p:sp>
        <p:nvSpPr>
          <p:cNvPr id="56323" name="Rectangle 2"/>
          <p:cNvSpPr>
            <a:spLocks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marL="228600" indent="-228600"/>
            <a:r>
              <a:rPr lang="en-US" altLang="en-US" dirty="0" smtClean="0"/>
              <a:t>The Contract Manager’s responsibilities include:</a:t>
            </a:r>
          </a:p>
          <a:p>
            <a:pPr marL="228600" indent="-228600">
              <a:buFontTx/>
              <a:buAutoNum type="arabicPeriod"/>
            </a:pPr>
            <a:r>
              <a:rPr lang="en-US" altLang="en-US" dirty="0" smtClean="0"/>
              <a:t>Defining precisely what is required to meet a need: </a:t>
            </a:r>
          </a:p>
          <a:p>
            <a:pPr marL="228600" indent="-228600">
              <a:buFontTx/>
              <a:buChar char="•"/>
            </a:pPr>
            <a:r>
              <a:rPr lang="en-US" altLang="en-US" dirty="0" smtClean="0"/>
              <a:t>Determine performance requirements</a:t>
            </a:r>
          </a:p>
          <a:p>
            <a:pPr marL="228600" indent="-228600">
              <a:buFontTx/>
              <a:buChar char="•"/>
            </a:pPr>
            <a:r>
              <a:rPr lang="en-US" altLang="en-US" dirty="0" smtClean="0"/>
              <a:t>Determine quality measures</a:t>
            </a:r>
          </a:p>
          <a:p>
            <a:pPr marL="228600" indent="-228600">
              <a:buFontTx/>
              <a:buChar char="•"/>
            </a:pPr>
            <a:endParaRPr lang="en-US" altLang="en-US" dirty="0" smtClean="0"/>
          </a:p>
          <a:p>
            <a:pPr marL="228600" indent="-228600">
              <a:buFontTx/>
              <a:buAutoNum type="arabicPeriod" startAt="2"/>
            </a:pPr>
            <a:r>
              <a:rPr lang="en-US" altLang="en-US" dirty="0" smtClean="0"/>
              <a:t>Carrying out the preparations for soliciting, analyzing, and awarding contracts: </a:t>
            </a:r>
          </a:p>
          <a:p>
            <a:pPr marL="228600" indent="-228600">
              <a:buFontTx/>
              <a:buChar char="•"/>
            </a:pPr>
            <a:r>
              <a:rPr lang="en-US" altLang="en-US" dirty="0" smtClean="0"/>
              <a:t>Determine the best provider to meet the requirements</a:t>
            </a:r>
          </a:p>
          <a:p>
            <a:pPr marL="228600" indent="-228600">
              <a:buFontTx/>
              <a:buChar char="•"/>
            </a:pPr>
            <a:r>
              <a:rPr lang="en-US" altLang="en-US" dirty="0" smtClean="0"/>
              <a:t>Identify funding source</a:t>
            </a:r>
          </a:p>
          <a:p>
            <a:pPr marL="228600" indent="-228600">
              <a:buFontTx/>
              <a:buChar char="•"/>
            </a:pPr>
            <a:r>
              <a:rPr lang="en-US" altLang="en-US" dirty="0" smtClean="0"/>
              <a:t>Identify nature of requirements</a:t>
            </a:r>
          </a:p>
          <a:p>
            <a:pPr marL="228600" indent="-228600">
              <a:buFontTx/>
              <a:buChar char="•"/>
            </a:pPr>
            <a:r>
              <a:rPr lang="en-US" altLang="en-US" dirty="0" smtClean="0"/>
              <a:t>Develop timelines</a:t>
            </a:r>
          </a:p>
          <a:p>
            <a:pPr marL="228600" indent="-228600">
              <a:buFontTx/>
              <a:buChar char="•"/>
            </a:pPr>
            <a:endParaRPr lang="en-US" altLang="en-US" dirty="0" smtClean="0"/>
          </a:p>
          <a:p>
            <a:pPr marL="228600" indent="-228600">
              <a:buFontTx/>
              <a:buAutoNum type="arabicPeriod" startAt="3"/>
            </a:pPr>
            <a:r>
              <a:rPr lang="en-US" altLang="en-US" dirty="0" smtClean="0"/>
              <a:t>Negotiating the contract and amendment(s):</a:t>
            </a:r>
          </a:p>
          <a:p>
            <a:pPr marL="228600" indent="-228600">
              <a:buFontTx/>
              <a:buChar char="•"/>
            </a:pPr>
            <a:r>
              <a:rPr lang="en-US" altLang="en-US" dirty="0" smtClean="0"/>
              <a:t>Follow the appropriate procurement procedures</a:t>
            </a:r>
          </a:p>
          <a:p>
            <a:pPr marL="228600" indent="-228600">
              <a:buFontTx/>
              <a:buChar char="•"/>
            </a:pPr>
            <a:r>
              <a:rPr lang="en-US" altLang="en-US" dirty="0" smtClean="0"/>
              <a:t>Reach a formal agreement for the services or product development/delivery with provider</a:t>
            </a:r>
          </a:p>
          <a:p>
            <a:pPr marL="228600" indent="-228600">
              <a:buFontTx/>
              <a:buChar char="•"/>
            </a:pPr>
            <a:r>
              <a:rPr lang="en-US" altLang="en-US" dirty="0" smtClean="0"/>
              <a:t>Coordinate with </a:t>
            </a:r>
            <a:r>
              <a:rPr lang="en-US" altLang="en-US" dirty="0" smtClean="0"/>
              <a:t>Procurement</a:t>
            </a:r>
            <a:r>
              <a:rPr lang="en-US" altLang="en-US" baseline="0" dirty="0" smtClean="0"/>
              <a:t> Services </a:t>
            </a:r>
            <a:r>
              <a:rPr lang="en-US" altLang="en-US" dirty="0" smtClean="0"/>
              <a:t>to </a:t>
            </a:r>
            <a:r>
              <a:rPr lang="en-US" altLang="en-US" dirty="0" smtClean="0"/>
              <a:t>determine the appropriate method of procurement, </a:t>
            </a:r>
            <a:r>
              <a:rPr lang="en-US" altLang="en-US" dirty="0" smtClean="0"/>
              <a:t>i.e</a:t>
            </a:r>
            <a:r>
              <a:rPr lang="en-US" altLang="en-US" dirty="0" smtClean="0"/>
              <a:t>. </a:t>
            </a:r>
            <a:r>
              <a:rPr lang="en-US" altLang="en-US" dirty="0" smtClean="0"/>
              <a:t>ITN</a:t>
            </a:r>
            <a:r>
              <a:rPr lang="en-US" altLang="en-US" dirty="0" smtClean="0"/>
              <a:t>, ITB, etc.</a:t>
            </a:r>
          </a:p>
          <a:p>
            <a:pPr marL="228600" indent="-228600"/>
            <a:endParaRPr lang="en-US" altLang="en-US" dirty="0" smtClean="0"/>
          </a:p>
          <a:p>
            <a:pPr marL="228600" indent="-228600">
              <a:buFontTx/>
              <a:buAutoNum type="arabicPeriod" startAt="4"/>
            </a:pPr>
            <a:r>
              <a:rPr lang="en-US" altLang="en-US" dirty="0" smtClean="0"/>
              <a:t>Overseeing and enforcing the providers performance of contract terms and conditions:</a:t>
            </a:r>
          </a:p>
          <a:p>
            <a:pPr marL="228600" indent="-228600">
              <a:buFontTx/>
              <a:buChar char="•"/>
            </a:pPr>
            <a:r>
              <a:rPr lang="en-US" altLang="en-US" dirty="0" smtClean="0"/>
              <a:t>Develop monitoring plan</a:t>
            </a:r>
          </a:p>
          <a:p>
            <a:pPr marL="228600" indent="-228600">
              <a:buFontTx/>
              <a:buChar char="•"/>
            </a:pPr>
            <a:r>
              <a:rPr lang="en-US" altLang="en-US" dirty="0" smtClean="0"/>
              <a:t>Implement Monitoring Plan</a:t>
            </a:r>
          </a:p>
          <a:p>
            <a:pPr marL="228600" indent="-228600">
              <a:buFontTx/>
              <a:buChar char="•"/>
            </a:pPr>
            <a:r>
              <a:rPr lang="en-US" altLang="en-US" dirty="0" smtClean="0"/>
              <a:t>Receive and review the reports of the contractor to determine whether the objectives of the contract are being accomplished.</a:t>
            </a:r>
          </a:p>
          <a:p>
            <a:pPr marL="228600" indent="-228600">
              <a:buFontTx/>
              <a:buChar char="•"/>
            </a:pPr>
            <a:r>
              <a:rPr lang="en-US" altLang="en-US" dirty="0" smtClean="0"/>
              <a:t>Provide technical assistance to the contractors and their staff in the resolution of performance and other contract-related issues.</a:t>
            </a:r>
          </a:p>
          <a:p>
            <a:pPr marL="228600" indent="-228600">
              <a:buFontTx/>
              <a:buChar char="•"/>
            </a:pPr>
            <a:r>
              <a:rPr lang="en-US" altLang="en-US" dirty="0" smtClean="0"/>
              <a:t>When there are subcontractors, evaluate the process used by the prime contractor to monitor the activity of the subcontractors.</a:t>
            </a:r>
          </a:p>
          <a:p>
            <a:pPr marL="228600" indent="-228600">
              <a:buFontTx/>
              <a:buChar char="•"/>
            </a:pPr>
            <a:r>
              <a:rPr lang="en-US" altLang="en-US" dirty="0" smtClean="0"/>
              <a:t>Reviewing and approving provider’s invoices for payment</a:t>
            </a:r>
          </a:p>
          <a:p>
            <a:pPr marL="228600" indent="-228600">
              <a:buFontTx/>
              <a:buChar char="•"/>
            </a:pPr>
            <a:r>
              <a:rPr lang="en-US" altLang="en-US" dirty="0" smtClean="0"/>
              <a:t>Maintaining a comprehensive file on the contract</a:t>
            </a:r>
          </a:p>
          <a:p>
            <a:pPr marL="228600" indent="-228600">
              <a:buFontTx/>
              <a:buChar char="•"/>
            </a:pPr>
            <a:r>
              <a:rPr lang="en-US" altLang="en-US" dirty="0" smtClean="0"/>
              <a:t>Acting as the liaison (single point of contact) between the provider and the department.</a:t>
            </a:r>
          </a:p>
          <a:p>
            <a:pPr marL="228600" indent="-228600"/>
            <a:endParaRPr lang="en-US" altLang="en-US" dirty="0" smtClean="0"/>
          </a:p>
          <a:p>
            <a:pPr marL="228600" indent="-228600"/>
            <a:r>
              <a:rPr lang="en-US" altLang="en-US" dirty="0" smtClean="0"/>
              <a:t>In short, the contract manager has primary responsibility for the contract.</a:t>
            </a:r>
          </a:p>
        </p:txBody>
      </p:sp>
    </p:spTree>
    <p:extLst>
      <p:ext uri="{BB962C8B-B14F-4D97-AF65-F5344CB8AC3E}">
        <p14:creationId xmlns:p14="http://schemas.microsoft.com/office/powerpoint/2010/main" val="22568628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93A98DE-34DC-445B-948D-E2951ECAFE3D}" type="slidenum">
              <a:rPr lang="en-US" altLang="en-US" sz="1200"/>
              <a:pPr/>
              <a:t>27</a:t>
            </a:fld>
            <a:endParaRPr lang="en-US" altLang="en-US" sz="1200"/>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r>
              <a:rPr lang="en-US" altLang="en-US" smtClean="0"/>
              <a:t>It is important to understand how incentives should be created.</a:t>
            </a:r>
          </a:p>
          <a:p>
            <a:r>
              <a:rPr lang="en-US" altLang="en-US" smtClean="0"/>
              <a:t>Tie the payment structure to the performance elements</a:t>
            </a:r>
          </a:p>
          <a:p>
            <a:endParaRPr lang="en-US" altLang="en-US" smtClean="0"/>
          </a:p>
          <a:p>
            <a:r>
              <a:rPr lang="en-US" altLang="en-US" smtClean="0"/>
              <a:t>Incentives must differentiate among levels of performance</a:t>
            </a:r>
          </a:p>
          <a:p>
            <a:endParaRPr lang="en-US" altLang="en-US" smtClean="0"/>
          </a:p>
          <a:p>
            <a:r>
              <a:rPr lang="en-US" altLang="en-US" smtClean="0"/>
              <a:t>Track the success or failure of various incentives using:</a:t>
            </a:r>
          </a:p>
          <a:p>
            <a:r>
              <a:rPr lang="en-US" altLang="en-US" smtClean="0"/>
              <a:t>Scaled rewards</a:t>
            </a:r>
          </a:p>
          <a:p>
            <a:r>
              <a:rPr lang="en-US" altLang="en-US" smtClean="0"/>
              <a:t>Performance penalties</a:t>
            </a:r>
          </a:p>
          <a:p>
            <a:r>
              <a:rPr lang="en-US" altLang="en-US" smtClean="0"/>
              <a:t>By the Award Term</a:t>
            </a:r>
          </a:p>
          <a:p>
            <a:r>
              <a:rPr lang="en-US" altLang="en-US" smtClean="0"/>
              <a:t>Shared Savings</a:t>
            </a:r>
          </a:p>
          <a:p>
            <a:r>
              <a:rPr lang="en-US" altLang="en-US" smtClean="0"/>
              <a:t>Capitalized payments</a:t>
            </a:r>
          </a:p>
        </p:txBody>
      </p:sp>
    </p:spTree>
    <p:extLst>
      <p:ext uri="{BB962C8B-B14F-4D97-AF65-F5344CB8AC3E}">
        <p14:creationId xmlns:p14="http://schemas.microsoft.com/office/powerpoint/2010/main" val="20819769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8D05424-E6B2-41A9-99FB-963D6E08791B}" type="slidenum">
              <a:rPr lang="en-US" altLang="en-US" sz="1200"/>
              <a:pPr/>
              <a:t>28</a:t>
            </a:fld>
            <a:endParaRPr lang="en-US" altLang="en-US" sz="1200"/>
          </a:p>
        </p:txBody>
      </p:sp>
      <p:sp>
        <p:nvSpPr>
          <p:cNvPr id="60419" name="Rectangle 2"/>
          <p:cNvSpPr>
            <a:spLocks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r>
              <a:rPr lang="en-US" altLang="en-US" smtClean="0"/>
              <a:t>Managing the contract is critical to true performance based contracting:</a:t>
            </a:r>
          </a:p>
          <a:p>
            <a:endParaRPr lang="en-US" altLang="en-US" smtClean="0"/>
          </a:p>
          <a:p>
            <a:r>
              <a:rPr lang="en-US" altLang="en-US" smtClean="0"/>
              <a:t>Contract Managers Need:</a:t>
            </a:r>
          </a:p>
          <a:p>
            <a:endParaRPr lang="en-US" altLang="en-US" smtClean="0"/>
          </a:p>
          <a:p>
            <a:r>
              <a:rPr lang="en-US" altLang="en-US" smtClean="0"/>
              <a:t>A firm grasp of contract law</a:t>
            </a:r>
          </a:p>
          <a:p>
            <a:r>
              <a:rPr lang="en-US" altLang="en-US" smtClean="0"/>
              <a:t>Good Accounting Skills</a:t>
            </a:r>
          </a:p>
          <a:p>
            <a:r>
              <a:rPr lang="en-US" altLang="en-US" smtClean="0"/>
              <a:t>The ability to measure performance compliance</a:t>
            </a:r>
          </a:p>
          <a:p>
            <a:r>
              <a:rPr lang="en-US" altLang="en-US" smtClean="0"/>
              <a:t>Negotiating Skills</a:t>
            </a:r>
          </a:p>
          <a:p>
            <a:r>
              <a:rPr lang="en-US" altLang="en-US" smtClean="0"/>
              <a:t>Conflict Management Skills</a:t>
            </a:r>
          </a:p>
          <a:p>
            <a:r>
              <a:rPr lang="en-US" altLang="en-US" smtClean="0"/>
              <a:t>Communications Skills</a:t>
            </a:r>
          </a:p>
          <a:p>
            <a:r>
              <a:rPr lang="en-US" altLang="en-US" smtClean="0"/>
              <a:t>Perhaps the most important – mental flexibility and ability to adapt to change! Service providers, performance measures, and goals change over time. If performance really matters – devote resources to Human Capital.</a:t>
            </a:r>
          </a:p>
        </p:txBody>
      </p:sp>
    </p:spTree>
    <p:extLst>
      <p:ext uri="{BB962C8B-B14F-4D97-AF65-F5344CB8AC3E}">
        <p14:creationId xmlns:p14="http://schemas.microsoft.com/office/powerpoint/2010/main" val="32101485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9A6843D-2E8D-4165-9C4C-97FBF091DE34}" type="slidenum">
              <a:rPr lang="en-US" altLang="en-US" sz="1200"/>
              <a:pPr/>
              <a:t>29</a:t>
            </a:fld>
            <a:endParaRPr lang="en-US" altLang="en-US" sz="1200"/>
          </a:p>
        </p:txBody>
      </p:sp>
      <p:sp>
        <p:nvSpPr>
          <p:cNvPr id="62467" name="Rectangle 2"/>
          <p:cNvSpPr>
            <a:spLocks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r>
              <a:rPr lang="en-US" altLang="en-US" smtClean="0"/>
              <a:t>The final step, step IV is the Monitoring of the Contract. Understanding Measurement Principles is vital... Statistics should be used to quantitatively analyze and understand compliance.</a:t>
            </a:r>
          </a:p>
          <a:p>
            <a:endParaRPr lang="en-US" altLang="en-US" smtClean="0"/>
          </a:p>
          <a:p>
            <a:endParaRPr lang="en-US" altLang="en-US" smtClean="0"/>
          </a:p>
        </p:txBody>
      </p:sp>
    </p:spTree>
    <p:extLst>
      <p:ext uri="{BB962C8B-B14F-4D97-AF65-F5344CB8AC3E}">
        <p14:creationId xmlns:p14="http://schemas.microsoft.com/office/powerpoint/2010/main" val="24824593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1445FF2-0955-4EA8-9B32-E08A3E1F8B92}" type="slidenum">
              <a:rPr lang="en-US" altLang="en-US" sz="1200"/>
              <a:pPr/>
              <a:t>30</a:t>
            </a:fld>
            <a:endParaRPr lang="en-US" altLang="en-US" sz="1200"/>
          </a:p>
        </p:txBody>
      </p:sp>
      <p:sp>
        <p:nvSpPr>
          <p:cNvPr id="64515" name="Rectangle 2"/>
          <p:cNvSpPr>
            <a:spLocks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marL="228600" indent="-228600">
              <a:buFontTx/>
              <a:buAutoNum type="arabicPeriod"/>
            </a:pPr>
            <a:r>
              <a:rPr lang="en-US" altLang="en-US" dirty="0" smtClean="0"/>
              <a:t>Plan how to monitor before issuing the </a:t>
            </a:r>
            <a:r>
              <a:rPr lang="en-US" altLang="en-US" dirty="0" smtClean="0"/>
              <a:t>Bid/ITN </a:t>
            </a:r>
            <a:r>
              <a:rPr lang="en-US" altLang="en-US" dirty="0" smtClean="0"/>
              <a:t>or signing the contract</a:t>
            </a:r>
          </a:p>
          <a:p>
            <a:pPr marL="228600" indent="-228600">
              <a:buFontTx/>
              <a:buAutoNum type="arabicPeriod"/>
            </a:pPr>
            <a:r>
              <a:rPr lang="en-US" altLang="en-US" dirty="0" smtClean="0"/>
              <a:t>Include the monitors in developing the standards for the contract</a:t>
            </a:r>
          </a:p>
          <a:p>
            <a:pPr marL="228600" indent="-228600">
              <a:buFontTx/>
              <a:buAutoNum type="arabicPeriod"/>
            </a:pPr>
            <a:r>
              <a:rPr lang="en-US" altLang="en-US" dirty="0" smtClean="0"/>
              <a:t>Monitoring plans cannot be boilerplate – tailor them to the particulars of each contract</a:t>
            </a:r>
          </a:p>
          <a:p>
            <a:pPr marL="228600" indent="-228600">
              <a:buFontTx/>
              <a:buAutoNum type="arabicPeriod"/>
            </a:pPr>
            <a:r>
              <a:rPr lang="en-US" altLang="en-US" dirty="0" smtClean="0"/>
              <a:t>Tie monitoring plans to risk – the greater the risks, the more high-cost and high control the monitoring plan should be.</a:t>
            </a:r>
          </a:p>
          <a:p>
            <a:pPr marL="228600" indent="-228600">
              <a:buFontTx/>
              <a:buAutoNum type="arabicPeriod"/>
            </a:pPr>
            <a:r>
              <a:rPr lang="en-US" altLang="en-US" dirty="0" smtClean="0"/>
              <a:t>Tie monitoring plans to contract complexity – more complex contracts require more rigorous monitoring.</a:t>
            </a:r>
          </a:p>
          <a:p>
            <a:pPr marL="228600" indent="-228600"/>
            <a:endParaRPr lang="en-US" altLang="en-US" dirty="0" smtClean="0"/>
          </a:p>
          <a:p>
            <a:pPr marL="228600" indent="-228600"/>
            <a:r>
              <a:rPr lang="en-US" altLang="en-US" dirty="0" smtClean="0"/>
              <a:t>Appropriate records of activities related to monitoring and supervision should be maintained.</a:t>
            </a:r>
          </a:p>
          <a:p>
            <a:pPr marL="228600" indent="-228600"/>
            <a:endParaRPr lang="en-US" altLang="en-US" dirty="0" smtClean="0"/>
          </a:p>
          <a:p>
            <a:pPr marL="228600" indent="-228600"/>
            <a:r>
              <a:rPr lang="en-US" altLang="en-US" dirty="0" smtClean="0"/>
              <a:t>Lastly, An area of high risk is overpayments. The contract manager is responsible for the certification and timely payment of accounts in accordance with the contractual arrangements. Techniques should be used to avoid overpayments such as, carefully reconciling claims for payment against delivery of goods or services, especially when staged delivery occurs. </a:t>
            </a:r>
          </a:p>
          <a:p>
            <a:pPr marL="228600" indent="-228600"/>
            <a:endParaRPr lang="en-US" altLang="en-US" dirty="0" smtClean="0"/>
          </a:p>
          <a:p>
            <a:pPr marL="228600" indent="-228600"/>
            <a:r>
              <a:rPr lang="en-US" altLang="en-US" dirty="0" smtClean="0"/>
              <a:t>Claims for payment should be verified and suitably certified. I.E. Risk on construction projects is reduced by requiring contractors to submit declarations confirming that sub-contractors have been paid.</a:t>
            </a:r>
          </a:p>
          <a:p>
            <a:pPr marL="228600" indent="-228600"/>
            <a:endParaRPr lang="en-US" altLang="en-US" dirty="0" smtClean="0"/>
          </a:p>
          <a:p>
            <a:pPr marL="228600" indent="-228600"/>
            <a:r>
              <a:rPr lang="en-US" altLang="en-US" dirty="0" smtClean="0"/>
              <a:t>Payment should be linked to performance and be made only on completion of clearly identified milestones.</a:t>
            </a:r>
          </a:p>
        </p:txBody>
      </p:sp>
    </p:spTree>
    <p:extLst>
      <p:ext uri="{BB962C8B-B14F-4D97-AF65-F5344CB8AC3E}">
        <p14:creationId xmlns:p14="http://schemas.microsoft.com/office/powerpoint/2010/main" val="2746444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14AC199-1F12-4D1A-BEC4-3D80AD453F0C}" type="slidenum">
              <a:rPr lang="en-US" altLang="en-US" sz="1200"/>
              <a:pPr/>
              <a:t>4</a:t>
            </a:fld>
            <a:endParaRPr lang="en-US" altLang="en-US" sz="1200"/>
          </a:p>
        </p:txBody>
      </p:sp>
      <p:sp>
        <p:nvSpPr>
          <p:cNvPr id="11267" name="Rectangle 2"/>
          <p:cNvSpPr>
            <a:spLocks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marL="228600" indent="-228600"/>
            <a:r>
              <a:rPr lang="en-US" altLang="en-US" smtClean="0"/>
              <a:t>Just to clarify these procurement methods lets briefly go over each one:</a:t>
            </a:r>
          </a:p>
          <a:p>
            <a:pPr marL="228600" indent="-228600"/>
            <a:endParaRPr lang="en-US" altLang="en-US" smtClean="0"/>
          </a:p>
          <a:p>
            <a:pPr marL="228600" indent="-228600">
              <a:buFontTx/>
              <a:buAutoNum type="arabicPeriod"/>
            </a:pPr>
            <a:r>
              <a:rPr lang="en-US" altLang="en-US" smtClean="0"/>
              <a:t>Invitation to Bid:  This is a written document which will be opened at a public bid opening, at a date and time specified in the bid document. This is used for specific commodities; very detailed specifications; usually the only evaluation factor is cost.</a:t>
            </a:r>
          </a:p>
          <a:p>
            <a:pPr marL="228600" indent="-228600">
              <a:buFontTx/>
              <a:buAutoNum type="arabicPeriod"/>
            </a:pPr>
            <a:endParaRPr lang="en-US" altLang="en-US" smtClean="0"/>
          </a:p>
          <a:p>
            <a:pPr marL="228600" indent="-228600">
              <a:buFontTx/>
              <a:buAutoNum type="arabicPeriod" startAt="2"/>
            </a:pPr>
            <a:r>
              <a:rPr lang="en-US" altLang="en-US" smtClean="0"/>
              <a:t>Request for Proposal (RFP):  This is similar to a bid, and award criteria other an cost may be considered. This is used primarily for complicated purchases. This is more flexible than a bid and usually used for items that are not stock (off the shelf items). Very detailed specifications; generally based on what activities you want performed; more flexible in the evaluation factors.</a:t>
            </a:r>
          </a:p>
          <a:p>
            <a:pPr marL="228600" indent="-228600"/>
            <a:endParaRPr lang="en-US" altLang="en-US" smtClean="0"/>
          </a:p>
          <a:p>
            <a:pPr marL="228600" indent="-228600">
              <a:buFontTx/>
              <a:buAutoNum type="arabicPeriod" startAt="3"/>
            </a:pPr>
            <a:r>
              <a:rPr lang="en-US" altLang="en-US" smtClean="0"/>
              <a:t>Invitation to Negotiate (ITN):  This is usually used for even more complicated purchases (usually revenue based contracts or most appropriate for performance based contracts) and is similar to a Request for Proposal, however, it can be even more time consuming but is a very flexible (best value) approach. Results and Outcome oriented specifications; ultimate flexibility in evaluation factors which allows “best value” approach.</a:t>
            </a:r>
          </a:p>
          <a:p>
            <a:pPr marL="228600" indent="-228600"/>
            <a:endParaRPr lang="en-US" altLang="en-US" smtClean="0"/>
          </a:p>
          <a:p>
            <a:pPr marL="228600" indent="-228600"/>
            <a:r>
              <a:rPr lang="en-US" altLang="en-US" smtClean="0"/>
              <a:t>Usually, if you’ve done an extensive amount of research and written a specification that you feel comfortable can be awarded to the lowest bid that meets that requirement, then you use an invitation to bid process. If, however, your solicitation is really designed to solve a problem, and you want to obtain the expertise of the supplier community (for creative solutions lets say), you would use a best value/performance based procurement.</a:t>
            </a:r>
          </a:p>
          <a:p>
            <a:pPr marL="228600" indent="-228600"/>
            <a:endParaRPr lang="en-US" altLang="en-US" smtClean="0"/>
          </a:p>
          <a:p>
            <a:pPr marL="228600" indent="-228600"/>
            <a:r>
              <a:rPr lang="en-US" altLang="en-US" smtClean="0"/>
              <a:t>It varies, obviously depending on the procurement but in a performance based procurement your going to be reviewing the state of the art technical response. You’re going to be evaluating capabilities and past performance of the contractor as well as their innovative response to the statement of work.</a:t>
            </a:r>
          </a:p>
          <a:p>
            <a:pPr marL="228600" indent="-228600"/>
            <a:endParaRPr lang="en-US" altLang="en-US" smtClean="0"/>
          </a:p>
          <a:p>
            <a:pPr marL="228600" indent="-228600"/>
            <a:r>
              <a:rPr lang="en-US" altLang="en-US" smtClean="0"/>
              <a:t>Sometimes you’ll issue a best value/performance based RFP and your really trying to assess the marketplace so as to gain the leading-edge technology. At other times, you know the type of service you want to obtain, so you’re really more asking for the qualifications of those who are responding so that you can weigh those and evaluate the best value for the State.</a:t>
            </a:r>
          </a:p>
        </p:txBody>
      </p:sp>
    </p:spTree>
    <p:extLst>
      <p:ext uri="{BB962C8B-B14F-4D97-AF65-F5344CB8AC3E}">
        <p14:creationId xmlns:p14="http://schemas.microsoft.com/office/powerpoint/2010/main" val="3291733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E623E44-3C6E-4386-AF06-6EC0F20AA981}" type="slidenum">
              <a:rPr lang="en-US" altLang="en-US" sz="1200"/>
              <a:pPr/>
              <a:t>5</a:t>
            </a:fld>
            <a:endParaRPr lang="en-US" altLang="en-US" sz="1200"/>
          </a:p>
        </p:txBody>
      </p:sp>
      <p:sp>
        <p:nvSpPr>
          <p:cNvPr id="13315" name="Rectangle 2"/>
          <p:cNvSpPr>
            <a:spLocks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r>
              <a:rPr lang="en-US" altLang="en-US" dirty="0" smtClean="0"/>
              <a:t>Then there are several other procurement methods that departments can utilize:  </a:t>
            </a:r>
          </a:p>
          <a:p>
            <a:r>
              <a:rPr lang="en-US" altLang="en-US" dirty="0" smtClean="0"/>
              <a:t>State Contracts that are put out by the Department of Management Services (DMS) (State Purchasing). These are contracts that they have competitively bid and are for a particular term for agencies to use.</a:t>
            </a:r>
          </a:p>
          <a:p>
            <a:endParaRPr lang="en-US" altLang="en-US" dirty="0" smtClean="0"/>
          </a:p>
          <a:p>
            <a:r>
              <a:rPr lang="en-US" altLang="en-US" dirty="0" smtClean="0"/>
              <a:t>University Term Contracts:  These are initiated by the </a:t>
            </a:r>
            <a:r>
              <a:rPr lang="en-US" altLang="en-US" dirty="0" smtClean="0"/>
              <a:t>Procurement</a:t>
            </a:r>
            <a:r>
              <a:rPr lang="en-US" altLang="en-US" baseline="0" dirty="0" smtClean="0"/>
              <a:t> Specialist </a:t>
            </a:r>
            <a:r>
              <a:rPr lang="en-US" altLang="en-US" dirty="0" smtClean="0"/>
              <a:t>and </a:t>
            </a:r>
            <a:r>
              <a:rPr lang="en-US" altLang="en-US" dirty="0" smtClean="0"/>
              <a:t>Departments and are also for a particular term (competitively bid).</a:t>
            </a:r>
          </a:p>
          <a:p>
            <a:endParaRPr lang="en-US" altLang="en-US" dirty="0" smtClean="0"/>
          </a:p>
          <a:p>
            <a:r>
              <a:rPr lang="en-US" altLang="en-US" dirty="0" smtClean="0"/>
              <a:t>Procurement Methods that would be exceptions to the bidding process would be:</a:t>
            </a:r>
          </a:p>
          <a:p>
            <a:endParaRPr lang="en-US" altLang="en-US" dirty="0" smtClean="0"/>
          </a:p>
          <a:p>
            <a:r>
              <a:rPr lang="en-US" altLang="en-US" dirty="0" smtClean="0"/>
              <a:t>Sole Source Procurement: Used when no other vendor can supply the particular item needed. (Examples would be copyrighted or patented items, proprietary items such as software, etc.</a:t>
            </a:r>
          </a:p>
          <a:p>
            <a:endParaRPr lang="en-US" altLang="en-US" dirty="0" smtClean="0"/>
          </a:p>
          <a:p>
            <a:r>
              <a:rPr lang="en-US" altLang="en-US" dirty="0" smtClean="0"/>
              <a:t>Emergency Purchase:  This is a purchase brought about by a sudden unexpected turn of events (I.e., acts of God, riots, fires, accidents, etc.) or any circumstance beyond the control of the University. In order for this method to be used there would have to be involvement of health, welfare, public safety or injury or loss to the University if there were not an immediate purchase. </a:t>
            </a:r>
          </a:p>
        </p:txBody>
      </p:sp>
    </p:spTree>
    <p:extLst>
      <p:ext uri="{BB962C8B-B14F-4D97-AF65-F5344CB8AC3E}">
        <p14:creationId xmlns:p14="http://schemas.microsoft.com/office/powerpoint/2010/main" val="531414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F7E9C61-7631-451A-9D26-D18779E8FBD6}" type="slidenum">
              <a:rPr lang="en-US" altLang="en-US" sz="1200"/>
              <a:pPr/>
              <a:t>6</a:t>
            </a:fld>
            <a:endParaRPr lang="en-US" altLang="en-US" sz="1200"/>
          </a:p>
        </p:txBody>
      </p:sp>
      <p:sp>
        <p:nvSpPr>
          <p:cNvPr id="15363" name="Rectangle 2"/>
          <p:cNvSpPr>
            <a:spLocks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marL="228600" indent="-228600"/>
            <a:r>
              <a:rPr lang="en-US" altLang="en-US" smtClean="0"/>
              <a:t>There are several key attributes to making a contract Performance Based:</a:t>
            </a:r>
          </a:p>
          <a:p>
            <a:pPr marL="228600" indent="-228600"/>
            <a:r>
              <a:rPr lang="en-US" altLang="en-US" smtClean="0"/>
              <a:t>Outcome Orientation:  Based on what RESULTS you want achieved rather than what ACTIVITIES you want conducted. (OUTCOME ORIENTED) Let the contractor figure it out and propose what they think is the best solution. Take advantage of the contractor’s R&amp;D dollars and experience and let them propose solutions that incorporate best practices.</a:t>
            </a:r>
          </a:p>
          <a:p>
            <a:pPr marL="228600" indent="-228600"/>
            <a:endParaRPr lang="en-US" altLang="en-US" smtClean="0"/>
          </a:p>
          <a:p>
            <a:pPr marL="228600" indent="-228600"/>
            <a:r>
              <a:rPr lang="en-US" altLang="en-US" smtClean="0"/>
              <a:t>Define clear performance expectations and measures. This is a critical element for contract management and monitoring. Let the contractor propose what the measures should be. You could find out they may hold themselves to a tougher standard. Have a baseline. This will allow you to monitor the contract and show that you are successful as opposed to just asserting expected results.</a:t>
            </a:r>
          </a:p>
          <a:p>
            <a:pPr marL="228600" indent="-228600"/>
            <a:r>
              <a:rPr lang="en-US" altLang="en-US" smtClean="0"/>
              <a:t>Clearly define DUE DATES and MILESTONES. Attach due dates/milestones to payment and incentives.</a:t>
            </a:r>
          </a:p>
          <a:p>
            <a:pPr marL="228600" indent="-228600"/>
            <a:r>
              <a:rPr lang="en-US" altLang="en-US" smtClean="0"/>
              <a:t>Provide INCENTIVES for performance. Incentives usually work better. I.e.:</a:t>
            </a:r>
          </a:p>
          <a:p>
            <a:pPr marL="228600" indent="-228600"/>
            <a:r>
              <a:rPr lang="en-US" altLang="en-US" smtClean="0"/>
              <a:t>	 be prepared to hold contractors accountable via no payment attached to delivery if they are not performing.</a:t>
            </a:r>
          </a:p>
          <a:p>
            <a:pPr marL="228600" indent="-228600"/>
            <a:r>
              <a:rPr lang="en-US" altLang="en-US" smtClean="0"/>
              <a:t>5. Ensure performance is being achieved by MONITORING: We can’t stress enough how important it is to actively manage and monitor these contracts; if you fail to monitor then all of the up front work is a waste of time and effort. </a:t>
            </a:r>
          </a:p>
          <a:p>
            <a:pPr marL="228600" indent="-228600"/>
            <a:endParaRPr lang="en-US" altLang="en-US" smtClean="0"/>
          </a:p>
          <a:p>
            <a:pPr marL="228600" indent="-228600"/>
            <a:r>
              <a:rPr lang="en-US" altLang="en-US" smtClean="0"/>
              <a:t>Performance based contracting grants flexibility in exchange for accountability for results.</a:t>
            </a:r>
          </a:p>
        </p:txBody>
      </p:sp>
    </p:spTree>
    <p:extLst>
      <p:ext uri="{BB962C8B-B14F-4D97-AF65-F5344CB8AC3E}">
        <p14:creationId xmlns:p14="http://schemas.microsoft.com/office/powerpoint/2010/main" val="1418001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B0A483C-9674-494F-895B-DD6E6CF3FAC2}" type="slidenum">
              <a:rPr lang="en-US" altLang="en-US" sz="1200"/>
              <a:pPr/>
              <a:t>7</a:t>
            </a:fld>
            <a:endParaRPr lang="en-US" altLang="en-US" sz="1200"/>
          </a:p>
        </p:txBody>
      </p:sp>
      <p:sp>
        <p:nvSpPr>
          <p:cNvPr id="17411" name="Rectangle 2"/>
          <p:cNvSpPr>
            <a:spLocks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r>
              <a:rPr lang="en-US" altLang="en-US" smtClean="0"/>
              <a:t>We just touched on this a little bit on the slide before this one. Again, Your Deliverables/Milestones should be:</a:t>
            </a:r>
          </a:p>
          <a:p>
            <a:r>
              <a:rPr lang="en-US" altLang="en-US" smtClean="0"/>
              <a:t>Clear</a:t>
            </a:r>
          </a:p>
          <a:p>
            <a:r>
              <a:rPr lang="en-US" altLang="en-US" smtClean="0"/>
              <a:t>Detailed</a:t>
            </a:r>
          </a:p>
          <a:p>
            <a:r>
              <a:rPr lang="en-US" altLang="en-US" smtClean="0"/>
              <a:t>Concise</a:t>
            </a:r>
          </a:p>
          <a:p>
            <a:r>
              <a:rPr lang="en-US" altLang="en-US" smtClean="0"/>
              <a:t>Specific</a:t>
            </a:r>
          </a:p>
          <a:p>
            <a:r>
              <a:rPr lang="en-US" altLang="en-US" smtClean="0"/>
              <a:t>Measurable</a:t>
            </a:r>
          </a:p>
          <a:p>
            <a:r>
              <a:rPr lang="en-US" altLang="en-US" smtClean="0"/>
              <a:t>And Quantifiable</a:t>
            </a:r>
          </a:p>
          <a:p>
            <a:endParaRPr lang="en-US" altLang="en-US" smtClean="0"/>
          </a:p>
          <a:p>
            <a:r>
              <a:rPr lang="en-US" altLang="en-US" smtClean="0"/>
              <a:t>I.E. In your procurement list your goods and services that are required, tasks that are required, time frames or milestones etc.</a:t>
            </a:r>
          </a:p>
        </p:txBody>
      </p:sp>
    </p:spTree>
    <p:extLst>
      <p:ext uri="{BB962C8B-B14F-4D97-AF65-F5344CB8AC3E}">
        <p14:creationId xmlns:p14="http://schemas.microsoft.com/office/powerpoint/2010/main" val="950794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807DC05-FC49-4D56-8C35-EFC972DD6A65}" type="slidenum">
              <a:rPr lang="en-US" altLang="en-US" sz="1200"/>
              <a:pPr/>
              <a:t>8</a:t>
            </a:fld>
            <a:endParaRPr lang="en-US" altLang="en-US" sz="1200"/>
          </a:p>
        </p:txBody>
      </p:sp>
      <p:sp>
        <p:nvSpPr>
          <p:cNvPr id="19459" name="Rectangle 2"/>
          <p:cNvSpPr>
            <a:spLocks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r>
              <a:rPr lang="en-US" altLang="en-US" smtClean="0"/>
              <a:t>There are many possible source selection factors to consider when using the best value/performance based procurement method.</a:t>
            </a:r>
          </a:p>
          <a:p>
            <a:endParaRPr lang="en-US" altLang="en-US" smtClean="0"/>
          </a:p>
          <a:p>
            <a:r>
              <a:rPr lang="en-US" altLang="en-US" smtClean="0"/>
              <a:t>Factors should be developed based on requirements and should relate directly to the goods or services being procured. Using too many evaluation criteria dilutes consideration of those that are important.</a:t>
            </a:r>
          </a:p>
          <a:p>
            <a:endParaRPr lang="en-US" altLang="en-US" smtClean="0"/>
          </a:p>
          <a:p>
            <a:r>
              <a:rPr lang="en-US" altLang="en-US" smtClean="0"/>
              <a:t>I found out that the Commonwealth of Virginia often uses Life Cycle Costing (LCC) as a tool to measure the value of offers. LCC goes beyond the total acquisition cost. It also measures total operation and maintenance costs minus any residual value remaining after the useful life of the product is expended.</a:t>
            </a:r>
          </a:p>
          <a:p>
            <a:endParaRPr lang="en-US" altLang="en-US" smtClean="0"/>
          </a:p>
          <a:p>
            <a:r>
              <a:rPr lang="en-US" altLang="en-US" smtClean="0"/>
              <a:t>Let’s say you were procuring a copier on a best value/performance based procurement process. You’d want to take into consideration the initial price of the copier, the cost of the maintenance over a specified number of years – say five. You’d want to take into consideration the cost of the toner and supplies. You add up all of those to determine what your total cost of ownership’s going to be.</a:t>
            </a:r>
          </a:p>
          <a:p>
            <a:endParaRPr lang="en-US" altLang="en-US" smtClean="0"/>
          </a:p>
          <a:p>
            <a:r>
              <a:rPr lang="en-US" altLang="en-US" smtClean="0"/>
              <a:t>Reviewing vendors’ performance histories can be especially helpful in choosing a performance based/best value contract. The private sector has long looked at contractors’ current and past performance as a major criterion in selecting suppliers.</a:t>
            </a:r>
          </a:p>
          <a:p>
            <a:endParaRPr lang="en-US" altLang="en-US" smtClean="0"/>
          </a:p>
          <a:p>
            <a:r>
              <a:rPr lang="en-US" altLang="en-US" smtClean="0"/>
              <a:t>It really doesn’t matter what system you use, as long as all of the evaluators understand it and are all using the same evaluation system. </a:t>
            </a:r>
          </a:p>
          <a:p>
            <a:r>
              <a:rPr lang="en-US" altLang="en-US" smtClean="0"/>
              <a:t>Ratings should reflect how well contractors meet the cost, schedule, and performance requirements of a contract. </a:t>
            </a:r>
          </a:p>
          <a:p>
            <a:endParaRPr lang="en-US" altLang="en-US" smtClean="0"/>
          </a:p>
          <a:p>
            <a:r>
              <a:rPr lang="en-US" altLang="en-US" smtClean="0"/>
              <a:t>Continuous communication helps keep purchasers on the same page. It is helpful to have a system where the evaluators have the opportunity of getting together and discussing wide variances in scores. (An Evaluation Committee Meeting).</a:t>
            </a:r>
          </a:p>
          <a:p>
            <a:r>
              <a:rPr lang="en-US" altLang="en-US" smtClean="0"/>
              <a:t>They can say, “What did you see in the proposal that I didn’t see? You gave it a five, and I gave it a one.”</a:t>
            </a:r>
          </a:p>
          <a:p>
            <a:r>
              <a:rPr lang="en-US" altLang="en-US" smtClean="0"/>
              <a:t>This communication allows evaluators to share insights and may help to improve the accuracy of the scoring.</a:t>
            </a:r>
          </a:p>
          <a:p>
            <a:endParaRPr lang="en-US" altLang="en-US" smtClean="0"/>
          </a:p>
          <a:p>
            <a:r>
              <a:rPr lang="en-US" altLang="en-US" smtClean="0"/>
              <a:t>Price, while not the only factor weighted in a performance based/best value contract, is still important. When evaluating price, consider whether the overall proposed costs are realistic, fair and reasonable, and complete. </a:t>
            </a:r>
          </a:p>
          <a:p>
            <a:endParaRPr lang="en-US" altLang="en-US" smtClean="0"/>
          </a:p>
          <a:p>
            <a:r>
              <a:rPr lang="en-US" altLang="en-US" smtClean="0"/>
              <a:t>Typically, any type of Request for Proposal or ITN process is a best value procurement process when you’re taking into consideration factors in addition to cost.</a:t>
            </a:r>
          </a:p>
        </p:txBody>
      </p:sp>
    </p:spTree>
    <p:extLst>
      <p:ext uri="{BB962C8B-B14F-4D97-AF65-F5344CB8AC3E}">
        <p14:creationId xmlns:p14="http://schemas.microsoft.com/office/powerpoint/2010/main" val="3442424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6314A64-DAE5-4DC2-8F04-ED27A587C76D}" type="slidenum">
              <a:rPr lang="en-US" altLang="en-US" sz="1200"/>
              <a:pPr/>
              <a:t>9</a:t>
            </a:fld>
            <a:endParaRPr lang="en-US" altLang="en-US" sz="1200"/>
          </a:p>
        </p:txBody>
      </p:sp>
      <p:sp>
        <p:nvSpPr>
          <p:cNvPr id="21507" name="Rectangle 2"/>
          <p:cNvSpPr>
            <a:spLocks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r>
              <a:rPr lang="en-US" altLang="en-US" smtClean="0"/>
              <a:t>Here we show the 4 steps to making a contract performance based.  Note that It takes all 4!</a:t>
            </a:r>
          </a:p>
          <a:p>
            <a:endParaRPr lang="en-US" altLang="en-US" smtClean="0"/>
          </a:p>
          <a:p>
            <a:r>
              <a:rPr lang="en-US" altLang="en-US" smtClean="0"/>
              <a:t>The use of these methods should lead to more cost effective acquisitions, better value, and greater competition. By utilizing these steps there should be a shift of some of the performance risk from FSU to the contractor. Contractors will be given more latitude for determining methods of performance, with more responsibility for performance quality. Therefore departments should experience fewer cost overruns, schedule delays and performance problems, etc. when utilizing these steps.</a:t>
            </a:r>
          </a:p>
          <a:p>
            <a:endParaRPr lang="en-US" altLang="en-US" smtClean="0"/>
          </a:p>
          <a:p>
            <a:r>
              <a:rPr lang="en-US" altLang="en-US" smtClean="0"/>
              <a:t>With Planning – Understand the Goals you want the Partnership to Achieve.</a:t>
            </a:r>
          </a:p>
          <a:p>
            <a:endParaRPr lang="en-US" altLang="en-US" smtClean="0"/>
          </a:p>
        </p:txBody>
      </p:sp>
    </p:spTree>
    <p:extLst>
      <p:ext uri="{BB962C8B-B14F-4D97-AF65-F5344CB8AC3E}">
        <p14:creationId xmlns:p14="http://schemas.microsoft.com/office/powerpoint/2010/main" val="1306633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31"/>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9AD0495-2D76-43C5-A15A-C8E931E9BAC5}" type="slidenum">
              <a:rPr lang="en-US" altLang="en-US" sz="1200"/>
              <a:pPr/>
              <a:t>10</a:t>
            </a:fld>
            <a:endParaRPr lang="en-US" altLang="en-US" sz="1200"/>
          </a:p>
        </p:txBody>
      </p:sp>
      <p:sp>
        <p:nvSpPr>
          <p:cNvPr id="23555" name="Rectangle 2"/>
          <p:cNvSpPr>
            <a:spLocks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r>
              <a:rPr lang="en-US" altLang="en-US" smtClean="0"/>
              <a:t>We're starting with Step I: Planning. Planning is the 1st step to making a contract Performance Based:</a:t>
            </a:r>
          </a:p>
          <a:p>
            <a:r>
              <a:rPr lang="en-US" altLang="en-US" smtClean="0"/>
              <a:t>The goal here is to achieve “best value” for the University and the taxpayers. That incorporates any mix of:</a:t>
            </a:r>
          </a:p>
          <a:p>
            <a:r>
              <a:rPr lang="en-US" altLang="en-US" smtClean="0"/>
              <a:t>Cost Savings</a:t>
            </a:r>
          </a:p>
          <a:p>
            <a:r>
              <a:rPr lang="en-US" altLang="en-US" smtClean="0"/>
              <a:t>Improved Quality</a:t>
            </a:r>
          </a:p>
          <a:p>
            <a:r>
              <a:rPr lang="en-US" altLang="en-US" smtClean="0"/>
              <a:t>Innovation</a:t>
            </a:r>
          </a:p>
          <a:p>
            <a:r>
              <a:rPr lang="en-US" altLang="en-US" smtClean="0"/>
              <a:t>Flexibility and speed</a:t>
            </a:r>
          </a:p>
          <a:p>
            <a:r>
              <a:rPr lang="en-US" altLang="en-US" smtClean="0"/>
              <a:t>Expanding Service availability</a:t>
            </a:r>
          </a:p>
          <a:p>
            <a:r>
              <a:rPr lang="en-US" altLang="en-US" smtClean="0"/>
              <a:t>Providing better service, etc.</a:t>
            </a:r>
          </a:p>
          <a:p>
            <a:endParaRPr lang="en-US" altLang="en-US" smtClean="0"/>
          </a:p>
          <a:p>
            <a:r>
              <a:rPr lang="en-US" altLang="en-US" smtClean="0"/>
              <a:t>Using Performance based/best value procurement can also encourage and increase small, women-owned and minority business participation.</a:t>
            </a:r>
          </a:p>
        </p:txBody>
      </p:sp>
    </p:spTree>
    <p:extLst>
      <p:ext uri="{BB962C8B-B14F-4D97-AF65-F5344CB8AC3E}">
        <p14:creationId xmlns:p14="http://schemas.microsoft.com/office/powerpoint/2010/main" val="4159983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9921845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544596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5CF42133-921C-4682-8B9E-22F6921E4C22}" type="slidenum">
              <a:rPr lang="en-US" altLang="en-US"/>
              <a:pPr>
                <a:defRPr/>
              </a:pPr>
              <a:t>‹#›</a:t>
            </a:fld>
            <a:endParaRPr lang="en-US" altLang="en-US"/>
          </a:p>
        </p:txBody>
      </p:sp>
    </p:spTree>
    <p:extLst>
      <p:ext uri="{BB962C8B-B14F-4D97-AF65-F5344CB8AC3E}">
        <p14:creationId xmlns:p14="http://schemas.microsoft.com/office/powerpoint/2010/main" val="94291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B42D165A-96AA-4C8C-AED7-7DFA57B6B3D8}" type="slidenum">
              <a:rPr lang="en-US" altLang="en-US"/>
              <a:pPr>
                <a:defRPr/>
              </a:pPr>
              <a:t>‹#›</a:t>
            </a:fld>
            <a:endParaRPr lang="en-US" altLang="en-US"/>
          </a:p>
        </p:txBody>
      </p:sp>
    </p:spTree>
    <p:extLst>
      <p:ext uri="{BB962C8B-B14F-4D97-AF65-F5344CB8AC3E}">
        <p14:creationId xmlns:p14="http://schemas.microsoft.com/office/powerpoint/2010/main" val="682996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0" y="6339599"/>
            <a:ext cx="9144000" cy="51840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14478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895601"/>
            <a:ext cx="8229600" cy="3124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8"/>
          <p:cNvSpPr/>
          <p:nvPr userDrawn="1"/>
        </p:nvSpPr>
        <p:spPr>
          <a:xfrm flipV="1">
            <a:off x="0" y="6261027"/>
            <a:ext cx="9144000" cy="63575"/>
          </a:xfrm>
          <a:prstGeom prst="rect">
            <a:avLst/>
          </a:prstGeom>
          <a:solidFill>
            <a:srgbClr val="782F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flipV="1">
            <a:off x="0" y="6179169"/>
            <a:ext cx="9144000" cy="69933"/>
          </a:xfrm>
          <a:prstGeom prst="rect">
            <a:avLst/>
          </a:prstGeom>
          <a:solidFill>
            <a:srgbClr val="CEB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userDrawn="1"/>
        </p:nvSpPr>
        <p:spPr>
          <a:xfrm>
            <a:off x="7970416" y="6458839"/>
            <a:ext cx="755335" cy="276999"/>
          </a:xfrm>
          <a:prstGeom prst="rect">
            <a:avLst/>
          </a:prstGeom>
          <a:noFill/>
        </p:spPr>
        <p:txBody>
          <a:bodyPr wrap="none" rtlCol="0">
            <a:spAutoFit/>
          </a:bodyPr>
          <a:lstStyle/>
          <a:p>
            <a:r>
              <a:rPr lang="en-US" sz="1200" kern="1200" dirty="0" smtClean="0">
                <a:solidFill>
                  <a:srgbClr val="2C2A29"/>
                </a:solidFill>
                <a:latin typeface="Arial" panose="020B0604020202020204" pitchFamily="34" charset="0"/>
                <a:ea typeface="+mn-ea"/>
                <a:cs typeface="Arial" panose="020B0604020202020204" pitchFamily="34" charset="0"/>
              </a:rPr>
              <a:t>Slide </a:t>
            </a:r>
            <a:fld id="{EF80C7B3-50C1-40A2-9411-E5A41289B86D}" type="slidenum">
              <a:rPr lang="en-US" sz="1200" kern="1200" smtClean="0">
                <a:solidFill>
                  <a:srgbClr val="2C2A29"/>
                </a:solidFill>
                <a:latin typeface="Arial" panose="020B0604020202020204" pitchFamily="34" charset="0"/>
                <a:ea typeface="+mn-ea"/>
                <a:cs typeface="Arial" panose="020B0604020202020204" pitchFamily="34" charset="0"/>
              </a:rPr>
              <a:t>‹#›</a:t>
            </a:fld>
            <a:endParaRPr lang="en-US" sz="1200" kern="1200" dirty="0">
              <a:solidFill>
                <a:srgbClr val="2C2A29"/>
              </a:solidFill>
              <a:latin typeface="Arial" panose="020B0604020202020204" pitchFamily="34" charset="0"/>
              <a:ea typeface="+mn-ea"/>
              <a:cs typeface="Arial" panose="020B0604020202020204" pitchFamily="34" charset="0"/>
            </a:endParaRPr>
          </a:p>
        </p:txBody>
      </p:sp>
      <p:pic>
        <p:nvPicPr>
          <p:cNvPr id="11" name="Pictur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477000" y="76200"/>
            <a:ext cx="2697523" cy="557582"/>
          </a:xfrm>
          <a:prstGeom prst="rect">
            <a:avLst/>
          </a:prstGeom>
        </p:spPr>
      </p:pic>
      <p:pic>
        <p:nvPicPr>
          <p:cNvPr id="12" name="Picture 1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3695700" y="6340151"/>
            <a:ext cx="1752600" cy="456845"/>
          </a:xfrm>
          <a:prstGeom prst="rect">
            <a:avLst/>
          </a:prstGeom>
        </p:spPr>
      </p:pic>
    </p:spTree>
    <p:extLst>
      <p:ext uri="{BB962C8B-B14F-4D97-AF65-F5344CB8AC3E}">
        <p14:creationId xmlns:p14="http://schemas.microsoft.com/office/powerpoint/2010/main" val="2484942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2C2A29"/>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2C2A29"/>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2C2A29"/>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2C2A2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2C2A2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7.wmf"/><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8.wmf"/><Relationship Id="rId4" Type="http://schemas.openxmlformats.org/officeDocument/2006/relationships/oleObject" Target="../embeddings/oleObject5.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audio" Target="../media/audio1.wav"/></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Microsoft_Word_97_-_2003_Document1.doc"/></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6.wmf"/><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 y="2209800"/>
            <a:ext cx="8534400" cy="1470025"/>
          </a:xfrm>
        </p:spPr>
        <p:txBody>
          <a:bodyPr>
            <a:normAutofit/>
          </a:bodyPr>
          <a:lstStyle/>
          <a:p>
            <a:r>
              <a:rPr lang="en-US" sz="4300" b="1" dirty="0" smtClean="0">
                <a:solidFill>
                  <a:srgbClr val="782F40"/>
                </a:solidFill>
                <a:effectLst>
                  <a:outerShdw blurRad="50000" dist="30000" dir="5400000" algn="tl" rotWithShape="0">
                    <a:srgbClr val="000000">
                      <a:alpha val="30000"/>
                    </a:srgbClr>
                  </a:outerShdw>
                </a:effectLst>
              </a:rPr>
              <a:t>Performance Based </a:t>
            </a:r>
            <a:br>
              <a:rPr lang="en-US" sz="4300" b="1" dirty="0" smtClean="0">
                <a:solidFill>
                  <a:srgbClr val="782F40"/>
                </a:solidFill>
                <a:effectLst>
                  <a:outerShdw blurRad="50000" dist="30000" dir="5400000" algn="tl" rotWithShape="0">
                    <a:srgbClr val="000000">
                      <a:alpha val="30000"/>
                    </a:srgbClr>
                  </a:outerShdw>
                </a:effectLst>
              </a:rPr>
            </a:br>
            <a:r>
              <a:rPr lang="en-US" sz="4300" b="1" dirty="0" smtClean="0">
                <a:solidFill>
                  <a:srgbClr val="782F40"/>
                </a:solidFill>
                <a:effectLst>
                  <a:outerShdw blurRad="50000" dist="30000" dir="5400000" algn="tl" rotWithShape="0">
                    <a:srgbClr val="000000">
                      <a:alpha val="30000"/>
                    </a:srgbClr>
                  </a:outerShdw>
                </a:effectLst>
              </a:rPr>
              <a:t>Contracting</a:t>
            </a:r>
            <a:endParaRPr lang="en-US" sz="4300" b="1" dirty="0">
              <a:solidFill>
                <a:srgbClr val="782F40"/>
              </a:solidFill>
              <a:effectLst>
                <a:outerShdw blurRad="50000" dist="30000" dir="5400000" algn="tl" rotWithShape="0">
                  <a:srgbClr val="000000">
                    <a:alpha val="30000"/>
                  </a:srgbClr>
                </a:outerShdw>
              </a:effectLst>
            </a:endParaRPr>
          </a:p>
        </p:txBody>
      </p:sp>
    </p:spTree>
    <p:extLst>
      <p:ext uri="{BB962C8B-B14F-4D97-AF65-F5344CB8AC3E}">
        <p14:creationId xmlns:p14="http://schemas.microsoft.com/office/powerpoint/2010/main" val="1114831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3400" y="1018540"/>
            <a:ext cx="8229600" cy="1143000"/>
          </a:xfrm>
        </p:spPr>
        <p:txBody>
          <a:bodyPr>
            <a:normAutofit fontScale="90000"/>
          </a:bodyPr>
          <a:lstStyle/>
          <a:p>
            <a:pPr>
              <a:defRPr/>
            </a:pPr>
            <a:r>
              <a:rPr lang="en-US" altLang="en-US" sz="4000" b="1" dirty="0">
                <a:solidFill>
                  <a:srgbClr val="782F40"/>
                </a:solidFill>
                <a:effectLst>
                  <a:outerShdw blurRad="50000" dist="30000" dir="5400000" algn="tl" rotWithShape="0">
                    <a:srgbClr val="000000">
                      <a:alpha val="30000"/>
                    </a:srgbClr>
                  </a:outerShdw>
                </a:effectLst>
              </a:rPr>
              <a:t>Step I: Planning</a:t>
            </a:r>
            <a:r>
              <a:rPr lang="en-US" altLang="en-US" dirty="0" smtClean="0"/>
              <a:t/>
            </a:r>
            <a:br>
              <a:rPr lang="en-US" altLang="en-US" dirty="0" smtClean="0"/>
            </a:br>
            <a:r>
              <a:rPr lang="en-US" altLang="en-US" sz="3600" dirty="0" smtClean="0"/>
              <a:t>Understanding Achievement Goals</a:t>
            </a:r>
            <a:r>
              <a:rPr lang="en-US" altLang="en-US" dirty="0" smtClean="0"/>
              <a:t/>
            </a:r>
            <a:br>
              <a:rPr lang="en-US" altLang="en-US" dirty="0" smtClean="0"/>
            </a:br>
            <a:r>
              <a:rPr lang="en-US" altLang="en-US" dirty="0" smtClean="0"/>
              <a:t>Primary Goals</a:t>
            </a:r>
          </a:p>
        </p:txBody>
      </p:sp>
      <p:sp>
        <p:nvSpPr>
          <p:cNvPr id="10243" name="Rectangle 3"/>
          <p:cNvSpPr>
            <a:spLocks noGrp="1" noChangeArrowheads="1"/>
          </p:cNvSpPr>
          <p:nvPr>
            <p:ph type="body" idx="1"/>
          </p:nvPr>
        </p:nvSpPr>
        <p:spPr>
          <a:xfrm>
            <a:off x="762000" y="4267200"/>
            <a:ext cx="4114800" cy="2438400"/>
          </a:xfrm>
        </p:spPr>
        <p:txBody>
          <a:bodyPr/>
          <a:lstStyle/>
          <a:p>
            <a:r>
              <a:rPr lang="en-US" altLang="en-US" dirty="0" smtClean="0"/>
              <a:t>Financial Savings</a:t>
            </a:r>
          </a:p>
          <a:p>
            <a:r>
              <a:rPr lang="en-US" altLang="en-US" dirty="0" smtClean="0"/>
              <a:t>Better Quality</a:t>
            </a:r>
          </a:p>
          <a:p>
            <a:r>
              <a:rPr lang="en-US" altLang="en-US" dirty="0" smtClean="0"/>
              <a:t>Better Service</a:t>
            </a:r>
          </a:p>
        </p:txBody>
      </p:sp>
      <p:sp>
        <p:nvSpPr>
          <p:cNvPr id="10247" name="Text Box 7"/>
          <p:cNvSpPr txBox="1">
            <a:spLocks noChangeArrowheads="1"/>
          </p:cNvSpPr>
          <p:nvPr/>
        </p:nvSpPr>
        <p:spPr bwMode="auto">
          <a:xfrm>
            <a:off x="685800" y="2532171"/>
            <a:ext cx="7924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i="1" dirty="0"/>
              <a:t>“</a:t>
            </a:r>
            <a:r>
              <a:rPr lang="en-US" altLang="en-US" i="1" dirty="0">
                <a:latin typeface="Arial" panose="020B0604020202020204" pitchFamily="34" charset="0"/>
                <a:cs typeface="Arial" panose="020B0604020202020204" pitchFamily="34" charset="0"/>
              </a:rPr>
              <a:t>The primary goal of Performance Based Contracting is the achievement of the </a:t>
            </a:r>
            <a:r>
              <a:rPr lang="en-US" altLang="en-US" b="1" i="1" u="sng" dirty="0">
                <a:latin typeface="Arial" panose="020B0604020202020204" pitchFamily="34" charset="0"/>
                <a:cs typeface="Arial" panose="020B0604020202020204" pitchFamily="34" charset="0"/>
              </a:rPr>
              <a:t>BEST VALUE</a:t>
            </a:r>
            <a:r>
              <a:rPr lang="en-US" altLang="en-US" i="1" dirty="0">
                <a:latin typeface="Arial" panose="020B0604020202020204" pitchFamily="34" charset="0"/>
                <a:cs typeface="Arial" panose="020B0604020202020204" pitchFamily="34" charset="0"/>
              </a:rPr>
              <a:t> for the Taxpayer”</a:t>
            </a:r>
            <a:endParaRPr lang="en-US" altLang="en-US" dirty="0">
              <a:latin typeface="Arial" panose="020B0604020202020204" pitchFamily="34" charset="0"/>
              <a:cs typeface="Arial" panose="020B0604020202020204" pitchFamily="34" charset="0"/>
            </a:endParaRPr>
          </a:p>
        </p:txBody>
      </p:sp>
      <p:sp>
        <p:nvSpPr>
          <p:cNvPr id="10248" name="Rectangle 8"/>
          <p:cNvSpPr>
            <a:spLocks noChangeArrowheads="1"/>
          </p:cNvSpPr>
          <p:nvPr/>
        </p:nvSpPr>
        <p:spPr bwMode="auto">
          <a:xfrm>
            <a:off x="5029200" y="4267200"/>
            <a:ext cx="45720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r>
              <a:rPr lang="en-US" altLang="en-US" dirty="0">
                <a:solidFill>
                  <a:srgbClr val="2C2A29"/>
                </a:solidFill>
                <a:latin typeface="Arial" panose="020B0604020202020204" pitchFamily="34" charset="0"/>
                <a:cs typeface="Arial" panose="020B0604020202020204" pitchFamily="34" charset="0"/>
              </a:rPr>
              <a:t>More Innovation</a:t>
            </a:r>
          </a:p>
          <a:p>
            <a:r>
              <a:rPr lang="en-US" altLang="en-US" dirty="0">
                <a:solidFill>
                  <a:srgbClr val="2C2A29"/>
                </a:solidFill>
                <a:latin typeface="Arial" panose="020B0604020202020204" pitchFamily="34" charset="0"/>
                <a:cs typeface="Arial" panose="020B0604020202020204" pitchFamily="34" charset="0"/>
              </a:rPr>
              <a:t>More Flexibility</a:t>
            </a:r>
          </a:p>
          <a:p>
            <a:r>
              <a:rPr lang="en-US" altLang="en-US" dirty="0">
                <a:solidFill>
                  <a:srgbClr val="2C2A29"/>
                </a:solidFill>
                <a:latin typeface="Arial" panose="020B0604020202020204" pitchFamily="34" charset="0"/>
                <a:cs typeface="Arial" panose="020B0604020202020204" pitchFamily="34" charset="0"/>
              </a:rPr>
              <a:t>More Availability</a:t>
            </a:r>
          </a:p>
        </p:txBody>
      </p:sp>
      <p:sp>
        <p:nvSpPr>
          <p:cNvPr id="10249" name="Text Box 9"/>
          <p:cNvSpPr txBox="1">
            <a:spLocks noChangeArrowheads="1"/>
          </p:cNvSpPr>
          <p:nvPr/>
        </p:nvSpPr>
        <p:spPr bwMode="auto">
          <a:xfrm>
            <a:off x="2209800" y="3733800"/>
            <a:ext cx="480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b="1" dirty="0">
                <a:solidFill>
                  <a:schemeClr val="tx1">
                    <a:lumMod val="85000"/>
                    <a:lumOff val="15000"/>
                  </a:schemeClr>
                </a:solidFill>
                <a:latin typeface="Arial" panose="020B0604020202020204" pitchFamily="34" charset="0"/>
                <a:cs typeface="Arial" panose="020B0604020202020204" pitchFamily="34" charset="0"/>
              </a:rPr>
              <a:t>This Includes: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afterEffect">
                                  <p:stCondLst>
                                    <p:cond delay="2000"/>
                                  </p:stCondLst>
                                  <p:childTnLst>
                                    <p:set>
                                      <p:cBhvr>
                                        <p:cTn id="6" dur="1" fill="hold">
                                          <p:stCondLst>
                                            <p:cond delay="0"/>
                                          </p:stCondLst>
                                        </p:cTn>
                                        <p:tgtEl>
                                          <p:spTgt spid="10247"/>
                                        </p:tgtEl>
                                        <p:attrNameLst>
                                          <p:attrName>style.visibility</p:attrName>
                                        </p:attrNameLst>
                                      </p:cBhvr>
                                      <p:to>
                                        <p:strVal val="visible"/>
                                      </p:to>
                                    </p:set>
                                    <p:animEffect transition="in" filter="barn(inVertical)">
                                      <p:cBhvr>
                                        <p:cTn id="7" dur="500"/>
                                        <p:tgtEl>
                                          <p:spTgt spid="10247"/>
                                        </p:tgtEl>
                                      </p:cBhvr>
                                    </p:animEffect>
                                  </p:childTnLst>
                                </p:cTn>
                              </p:par>
                            </p:childTnLst>
                          </p:cTn>
                        </p:par>
                        <p:par>
                          <p:cTn id="8" fill="hold" nodeType="afterGroup">
                            <p:stCondLst>
                              <p:cond delay="2500"/>
                            </p:stCondLst>
                            <p:childTnLst>
                              <p:par>
                                <p:cTn id="9" presetID="1" presetClass="entr" presetSubtype="0" fill="hold" grpId="0" nodeType="afterEffect">
                                  <p:stCondLst>
                                    <p:cond delay="5000"/>
                                  </p:stCondLst>
                                  <p:childTnLst>
                                    <p:set>
                                      <p:cBhvr>
                                        <p:cTn id="10" dur="1" fill="hold">
                                          <p:stCondLst>
                                            <p:cond delay="499"/>
                                          </p:stCondLst>
                                        </p:cTn>
                                        <p:tgtEl>
                                          <p:spTgt spid="10249"/>
                                        </p:tgtEl>
                                        <p:attrNameLst>
                                          <p:attrName>style.visibility</p:attrName>
                                        </p:attrNameLst>
                                      </p:cBhvr>
                                      <p:to>
                                        <p:strVal val="visible"/>
                                      </p:to>
                                    </p:set>
                                  </p:childTnLst>
                                </p:cTn>
                              </p:par>
                            </p:childTnLst>
                          </p:cTn>
                        </p:par>
                        <p:par>
                          <p:cTn id="11" fill="hold" nodeType="afterGroup">
                            <p:stCondLst>
                              <p:cond delay="8000"/>
                            </p:stCondLst>
                            <p:childTnLst>
                              <p:par>
                                <p:cTn id="12" presetID="23" presetClass="entr" presetSubtype="36" fill="hold" grpId="0" nodeType="afterEffect">
                                  <p:stCondLst>
                                    <p:cond delay="5000"/>
                                  </p:stCondLst>
                                  <p:childTnLst>
                                    <p:set>
                                      <p:cBhvr>
                                        <p:cTn id="13" dur="1" fill="hold">
                                          <p:stCondLst>
                                            <p:cond delay="0"/>
                                          </p:stCondLst>
                                        </p:cTn>
                                        <p:tgtEl>
                                          <p:spTgt spid="10243">
                                            <p:txEl>
                                              <p:pRg st="0" end="0"/>
                                            </p:txEl>
                                          </p:spTgt>
                                        </p:tgtEl>
                                        <p:attrNameLst>
                                          <p:attrName>style.visibility</p:attrName>
                                        </p:attrNameLst>
                                      </p:cBhvr>
                                      <p:to>
                                        <p:strVal val="visible"/>
                                      </p:to>
                                    </p:set>
                                    <p:anim calcmode="lin" valueType="num">
                                      <p:cBhvr>
                                        <p:cTn id="14" dur="500" fill="hold"/>
                                        <p:tgtEl>
                                          <p:spTgt spid="10243">
                                            <p:txEl>
                                              <p:pRg st="0" end="0"/>
                                            </p:txEl>
                                          </p:spTgt>
                                        </p:tgtEl>
                                        <p:attrNameLst>
                                          <p:attrName>ppt_w</p:attrName>
                                        </p:attrNameLst>
                                      </p:cBhvr>
                                      <p:tavLst>
                                        <p:tav tm="0">
                                          <p:val>
                                            <p:strVal val="(6*min(max(#ppt_w*#ppt_h,.3),1)-7.4)/-.7*#ppt_w"/>
                                          </p:val>
                                        </p:tav>
                                        <p:tav tm="100000">
                                          <p:val>
                                            <p:strVal val="#ppt_w"/>
                                          </p:val>
                                        </p:tav>
                                      </p:tavLst>
                                    </p:anim>
                                    <p:anim calcmode="lin" valueType="num">
                                      <p:cBhvr>
                                        <p:cTn id="15" dur="500" fill="hold"/>
                                        <p:tgtEl>
                                          <p:spTgt spid="10243">
                                            <p:txEl>
                                              <p:pRg st="0" end="0"/>
                                            </p:txEl>
                                          </p:spTgt>
                                        </p:tgtEl>
                                        <p:attrNameLst>
                                          <p:attrName>ppt_h</p:attrName>
                                        </p:attrNameLst>
                                      </p:cBhvr>
                                      <p:tavLst>
                                        <p:tav tm="0">
                                          <p:val>
                                            <p:strVal val="(6*min(max(#ppt_w*#ppt_h,.3),1)-7.4)/-.7*#ppt_h"/>
                                          </p:val>
                                        </p:tav>
                                        <p:tav tm="100000">
                                          <p:val>
                                            <p:strVal val="#ppt_h"/>
                                          </p:val>
                                        </p:tav>
                                      </p:tavLst>
                                    </p:anim>
                                    <p:anim calcmode="lin" valueType="num">
                                      <p:cBhvr>
                                        <p:cTn id="16" dur="500" fill="hold"/>
                                        <p:tgtEl>
                                          <p:spTgt spid="10243">
                                            <p:txEl>
                                              <p:pRg st="0" end="0"/>
                                            </p:txEl>
                                          </p:spTgt>
                                        </p:tgtEl>
                                        <p:attrNameLst>
                                          <p:attrName>ppt_x</p:attrName>
                                        </p:attrNameLst>
                                      </p:cBhvr>
                                      <p:tavLst>
                                        <p:tav tm="0">
                                          <p:val>
                                            <p:fltVal val="0.5"/>
                                          </p:val>
                                        </p:tav>
                                        <p:tav tm="100000">
                                          <p:val>
                                            <p:strVal val="#ppt_x"/>
                                          </p:val>
                                        </p:tav>
                                      </p:tavLst>
                                    </p:anim>
                                    <p:anim calcmode="lin" valueType="num">
                                      <p:cBhvr>
                                        <p:cTn id="17" dur="500" fill="hold"/>
                                        <p:tgtEl>
                                          <p:spTgt spid="10243">
                                            <p:txEl>
                                              <p:pRg st="0" end="0"/>
                                            </p:txEl>
                                          </p:spTgt>
                                        </p:tgtEl>
                                        <p:attrNameLst>
                                          <p:attrName>ppt_y</p:attrName>
                                        </p:attrNameLst>
                                      </p:cBhvr>
                                      <p:tavLst>
                                        <p:tav tm="0">
                                          <p:val>
                                            <p:strVal val="1+(6*min(max(#ppt_w*#ppt_h,.3),1)-7.4)/-.7*#ppt_h/2"/>
                                          </p:val>
                                        </p:tav>
                                        <p:tav tm="100000">
                                          <p:val>
                                            <p:strVal val="#ppt_y"/>
                                          </p:val>
                                        </p:tav>
                                      </p:tavLst>
                                    </p:anim>
                                  </p:childTnLst>
                                </p:cTn>
                              </p:par>
                            </p:childTnLst>
                          </p:cTn>
                        </p:par>
                        <p:par>
                          <p:cTn id="18" fill="hold" nodeType="afterGroup">
                            <p:stCondLst>
                              <p:cond delay="13500"/>
                            </p:stCondLst>
                            <p:childTnLst>
                              <p:par>
                                <p:cTn id="19" presetID="23" presetClass="entr" presetSubtype="36" fill="hold" grpId="0" nodeType="afterEffect">
                                  <p:stCondLst>
                                    <p:cond delay="5000"/>
                                  </p:stCondLst>
                                  <p:childTnLst>
                                    <p:set>
                                      <p:cBhvr>
                                        <p:cTn id="20" dur="1" fill="hold">
                                          <p:stCondLst>
                                            <p:cond delay="0"/>
                                          </p:stCondLst>
                                        </p:cTn>
                                        <p:tgtEl>
                                          <p:spTgt spid="10243">
                                            <p:txEl>
                                              <p:pRg st="1" end="1"/>
                                            </p:txEl>
                                          </p:spTgt>
                                        </p:tgtEl>
                                        <p:attrNameLst>
                                          <p:attrName>style.visibility</p:attrName>
                                        </p:attrNameLst>
                                      </p:cBhvr>
                                      <p:to>
                                        <p:strVal val="visible"/>
                                      </p:to>
                                    </p:set>
                                    <p:anim calcmode="lin" valueType="num">
                                      <p:cBhvr>
                                        <p:cTn id="21" dur="500" fill="hold"/>
                                        <p:tgtEl>
                                          <p:spTgt spid="10243">
                                            <p:txEl>
                                              <p:pRg st="1" end="1"/>
                                            </p:txEl>
                                          </p:spTgt>
                                        </p:tgtEl>
                                        <p:attrNameLst>
                                          <p:attrName>ppt_w</p:attrName>
                                        </p:attrNameLst>
                                      </p:cBhvr>
                                      <p:tavLst>
                                        <p:tav tm="0">
                                          <p:val>
                                            <p:strVal val="(6*min(max(#ppt_w*#ppt_h,.3),1)-7.4)/-.7*#ppt_w"/>
                                          </p:val>
                                        </p:tav>
                                        <p:tav tm="100000">
                                          <p:val>
                                            <p:strVal val="#ppt_w"/>
                                          </p:val>
                                        </p:tav>
                                      </p:tavLst>
                                    </p:anim>
                                    <p:anim calcmode="lin" valueType="num">
                                      <p:cBhvr>
                                        <p:cTn id="22" dur="500" fill="hold"/>
                                        <p:tgtEl>
                                          <p:spTgt spid="10243">
                                            <p:txEl>
                                              <p:pRg st="1" end="1"/>
                                            </p:txEl>
                                          </p:spTgt>
                                        </p:tgtEl>
                                        <p:attrNameLst>
                                          <p:attrName>ppt_h</p:attrName>
                                        </p:attrNameLst>
                                      </p:cBhvr>
                                      <p:tavLst>
                                        <p:tav tm="0">
                                          <p:val>
                                            <p:strVal val="(6*min(max(#ppt_w*#ppt_h,.3),1)-7.4)/-.7*#ppt_h"/>
                                          </p:val>
                                        </p:tav>
                                        <p:tav tm="100000">
                                          <p:val>
                                            <p:strVal val="#ppt_h"/>
                                          </p:val>
                                        </p:tav>
                                      </p:tavLst>
                                    </p:anim>
                                    <p:anim calcmode="lin" valueType="num">
                                      <p:cBhvr>
                                        <p:cTn id="23" dur="500" fill="hold"/>
                                        <p:tgtEl>
                                          <p:spTgt spid="10243">
                                            <p:txEl>
                                              <p:pRg st="1" end="1"/>
                                            </p:txEl>
                                          </p:spTgt>
                                        </p:tgtEl>
                                        <p:attrNameLst>
                                          <p:attrName>ppt_x</p:attrName>
                                        </p:attrNameLst>
                                      </p:cBhvr>
                                      <p:tavLst>
                                        <p:tav tm="0">
                                          <p:val>
                                            <p:fltVal val="0.5"/>
                                          </p:val>
                                        </p:tav>
                                        <p:tav tm="100000">
                                          <p:val>
                                            <p:strVal val="#ppt_x"/>
                                          </p:val>
                                        </p:tav>
                                      </p:tavLst>
                                    </p:anim>
                                    <p:anim calcmode="lin" valueType="num">
                                      <p:cBhvr>
                                        <p:cTn id="24" dur="500" fill="hold"/>
                                        <p:tgtEl>
                                          <p:spTgt spid="10243">
                                            <p:txEl>
                                              <p:pRg st="1" end="1"/>
                                            </p:txEl>
                                          </p:spTgt>
                                        </p:tgtEl>
                                        <p:attrNameLst>
                                          <p:attrName>ppt_y</p:attrName>
                                        </p:attrNameLst>
                                      </p:cBhvr>
                                      <p:tavLst>
                                        <p:tav tm="0">
                                          <p:val>
                                            <p:strVal val="1+(6*min(max(#ppt_w*#ppt_h,.3),1)-7.4)/-.7*#ppt_h/2"/>
                                          </p:val>
                                        </p:tav>
                                        <p:tav tm="100000">
                                          <p:val>
                                            <p:strVal val="#ppt_y"/>
                                          </p:val>
                                        </p:tav>
                                      </p:tavLst>
                                    </p:anim>
                                  </p:childTnLst>
                                </p:cTn>
                              </p:par>
                            </p:childTnLst>
                          </p:cTn>
                        </p:par>
                        <p:par>
                          <p:cTn id="25" fill="hold" nodeType="afterGroup">
                            <p:stCondLst>
                              <p:cond delay="19000"/>
                            </p:stCondLst>
                            <p:childTnLst>
                              <p:par>
                                <p:cTn id="26" presetID="23" presetClass="entr" presetSubtype="36" fill="hold" grpId="0" nodeType="afterEffect">
                                  <p:stCondLst>
                                    <p:cond delay="5000"/>
                                  </p:stCondLst>
                                  <p:childTnLst>
                                    <p:set>
                                      <p:cBhvr>
                                        <p:cTn id="27" dur="1" fill="hold">
                                          <p:stCondLst>
                                            <p:cond delay="0"/>
                                          </p:stCondLst>
                                        </p:cTn>
                                        <p:tgtEl>
                                          <p:spTgt spid="10243">
                                            <p:txEl>
                                              <p:pRg st="2" end="2"/>
                                            </p:txEl>
                                          </p:spTgt>
                                        </p:tgtEl>
                                        <p:attrNameLst>
                                          <p:attrName>style.visibility</p:attrName>
                                        </p:attrNameLst>
                                      </p:cBhvr>
                                      <p:to>
                                        <p:strVal val="visible"/>
                                      </p:to>
                                    </p:set>
                                    <p:anim calcmode="lin" valueType="num">
                                      <p:cBhvr>
                                        <p:cTn id="28" dur="500" fill="hold"/>
                                        <p:tgtEl>
                                          <p:spTgt spid="10243">
                                            <p:txEl>
                                              <p:pRg st="2" end="2"/>
                                            </p:txEl>
                                          </p:spTgt>
                                        </p:tgtEl>
                                        <p:attrNameLst>
                                          <p:attrName>ppt_w</p:attrName>
                                        </p:attrNameLst>
                                      </p:cBhvr>
                                      <p:tavLst>
                                        <p:tav tm="0">
                                          <p:val>
                                            <p:strVal val="(6*min(max(#ppt_w*#ppt_h,.3),1)-7.4)/-.7*#ppt_w"/>
                                          </p:val>
                                        </p:tav>
                                        <p:tav tm="100000">
                                          <p:val>
                                            <p:strVal val="#ppt_w"/>
                                          </p:val>
                                        </p:tav>
                                      </p:tavLst>
                                    </p:anim>
                                    <p:anim calcmode="lin" valueType="num">
                                      <p:cBhvr>
                                        <p:cTn id="29" dur="500" fill="hold"/>
                                        <p:tgtEl>
                                          <p:spTgt spid="10243">
                                            <p:txEl>
                                              <p:pRg st="2" end="2"/>
                                            </p:txEl>
                                          </p:spTgt>
                                        </p:tgtEl>
                                        <p:attrNameLst>
                                          <p:attrName>ppt_h</p:attrName>
                                        </p:attrNameLst>
                                      </p:cBhvr>
                                      <p:tavLst>
                                        <p:tav tm="0">
                                          <p:val>
                                            <p:strVal val="(6*min(max(#ppt_w*#ppt_h,.3),1)-7.4)/-.7*#ppt_h"/>
                                          </p:val>
                                        </p:tav>
                                        <p:tav tm="100000">
                                          <p:val>
                                            <p:strVal val="#ppt_h"/>
                                          </p:val>
                                        </p:tav>
                                      </p:tavLst>
                                    </p:anim>
                                    <p:anim calcmode="lin" valueType="num">
                                      <p:cBhvr>
                                        <p:cTn id="30" dur="500" fill="hold"/>
                                        <p:tgtEl>
                                          <p:spTgt spid="10243">
                                            <p:txEl>
                                              <p:pRg st="2" end="2"/>
                                            </p:txEl>
                                          </p:spTgt>
                                        </p:tgtEl>
                                        <p:attrNameLst>
                                          <p:attrName>ppt_x</p:attrName>
                                        </p:attrNameLst>
                                      </p:cBhvr>
                                      <p:tavLst>
                                        <p:tav tm="0">
                                          <p:val>
                                            <p:fltVal val="0.5"/>
                                          </p:val>
                                        </p:tav>
                                        <p:tav tm="100000">
                                          <p:val>
                                            <p:strVal val="#ppt_x"/>
                                          </p:val>
                                        </p:tav>
                                      </p:tavLst>
                                    </p:anim>
                                    <p:anim calcmode="lin" valueType="num">
                                      <p:cBhvr>
                                        <p:cTn id="31" dur="500" fill="hold"/>
                                        <p:tgtEl>
                                          <p:spTgt spid="10243">
                                            <p:txEl>
                                              <p:pRg st="2" end="2"/>
                                            </p:txEl>
                                          </p:spTgt>
                                        </p:tgtEl>
                                        <p:attrNameLst>
                                          <p:attrName>ppt_y</p:attrName>
                                        </p:attrNameLst>
                                      </p:cBhvr>
                                      <p:tavLst>
                                        <p:tav tm="0">
                                          <p:val>
                                            <p:strVal val="1+(6*min(max(#ppt_w*#ppt_h,.3),1)-7.4)/-.7*#ppt_h/2"/>
                                          </p:val>
                                        </p:tav>
                                        <p:tav tm="100000">
                                          <p:val>
                                            <p:strVal val="#ppt_y"/>
                                          </p:val>
                                        </p:tav>
                                      </p:tavLst>
                                    </p:anim>
                                  </p:childTnLst>
                                </p:cTn>
                              </p:par>
                            </p:childTnLst>
                          </p:cTn>
                        </p:par>
                        <p:par>
                          <p:cTn id="32" fill="hold" nodeType="afterGroup">
                            <p:stCondLst>
                              <p:cond delay="24500"/>
                            </p:stCondLst>
                            <p:childTnLst>
                              <p:par>
                                <p:cTn id="33" presetID="23" presetClass="entr" presetSubtype="36" fill="hold" grpId="0" nodeType="afterEffect">
                                  <p:stCondLst>
                                    <p:cond delay="5000"/>
                                  </p:stCondLst>
                                  <p:childTnLst>
                                    <p:set>
                                      <p:cBhvr>
                                        <p:cTn id="34" dur="1" fill="hold">
                                          <p:stCondLst>
                                            <p:cond delay="0"/>
                                          </p:stCondLst>
                                        </p:cTn>
                                        <p:tgtEl>
                                          <p:spTgt spid="10248">
                                            <p:txEl>
                                              <p:pRg st="0" end="0"/>
                                            </p:txEl>
                                          </p:spTgt>
                                        </p:tgtEl>
                                        <p:attrNameLst>
                                          <p:attrName>style.visibility</p:attrName>
                                        </p:attrNameLst>
                                      </p:cBhvr>
                                      <p:to>
                                        <p:strVal val="visible"/>
                                      </p:to>
                                    </p:set>
                                    <p:anim calcmode="lin" valueType="num">
                                      <p:cBhvr>
                                        <p:cTn id="35" dur="500" fill="hold"/>
                                        <p:tgtEl>
                                          <p:spTgt spid="10248">
                                            <p:txEl>
                                              <p:pRg st="0" end="0"/>
                                            </p:txEl>
                                          </p:spTgt>
                                        </p:tgtEl>
                                        <p:attrNameLst>
                                          <p:attrName>ppt_w</p:attrName>
                                        </p:attrNameLst>
                                      </p:cBhvr>
                                      <p:tavLst>
                                        <p:tav tm="0">
                                          <p:val>
                                            <p:strVal val="(6*min(max(#ppt_w*#ppt_h,.3),1)-7.4)/-.7*#ppt_w"/>
                                          </p:val>
                                        </p:tav>
                                        <p:tav tm="100000">
                                          <p:val>
                                            <p:strVal val="#ppt_w"/>
                                          </p:val>
                                        </p:tav>
                                      </p:tavLst>
                                    </p:anim>
                                    <p:anim calcmode="lin" valueType="num">
                                      <p:cBhvr>
                                        <p:cTn id="36" dur="500" fill="hold"/>
                                        <p:tgtEl>
                                          <p:spTgt spid="10248">
                                            <p:txEl>
                                              <p:pRg st="0" end="0"/>
                                            </p:txEl>
                                          </p:spTgt>
                                        </p:tgtEl>
                                        <p:attrNameLst>
                                          <p:attrName>ppt_h</p:attrName>
                                        </p:attrNameLst>
                                      </p:cBhvr>
                                      <p:tavLst>
                                        <p:tav tm="0">
                                          <p:val>
                                            <p:strVal val="(6*min(max(#ppt_w*#ppt_h,.3),1)-7.4)/-.7*#ppt_h"/>
                                          </p:val>
                                        </p:tav>
                                        <p:tav tm="100000">
                                          <p:val>
                                            <p:strVal val="#ppt_h"/>
                                          </p:val>
                                        </p:tav>
                                      </p:tavLst>
                                    </p:anim>
                                    <p:anim calcmode="lin" valueType="num">
                                      <p:cBhvr>
                                        <p:cTn id="37" dur="500" fill="hold"/>
                                        <p:tgtEl>
                                          <p:spTgt spid="10248">
                                            <p:txEl>
                                              <p:pRg st="0" end="0"/>
                                            </p:txEl>
                                          </p:spTgt>
                                        </p:tgtEl>
                                        <p:attrNameLst>
                                          <p:attrName>ppt_x</p:attrName>
                                        </p:attrNameLst>
                                      </p:cBhvr>
                                      <p:tavLst>
                                        <p:tav tm="0">
                                          <p:val>
                                            <p:fltVal val="0.5"/>
                                          </p:val>
                                        </p:tav>
                                        <p:tav tm="100000">
                                          <p:val>
                                            <p:strVal val="#ppt_x"/>
                                          </p:val>
                                        </p:tav>
                                      </p:tavLst>
                                    </p:anim>
                                    <p:anim calcmode="lin" valueType="num">
                                      <p:cBhvr>
                                        <p:cTn id="38" dur="500" fill="hold"/>
                                        <p:tgtEl>
                                          <p:spTgt spid="10248">
                                            <p:txEl>
                                              <p:pRg st="0" end="0"/>
                                            </p:txEl>
                                          </p:spTgt>
                                        </p:tgtEl>
                                        <p:attrNameLst>
                                          <p:attrName>ppt_y</p:attrName>
                                        </p:attrNameLst>
                                      </p:cBhvr>
                                      <p:tavLst>
                                        <p:tav tm="0">
                                          <p:val>
                                            <p:strVal val="1+(6*min(max(#ppt_w*#ppt_h,.3),1)-7.4)/-.7*#ppt_h/2"/>
                                          </p:val>
                                        </p:tav>
                                        <p:tav tm="100000">
                                          <p:val>
                                            <p:strVal val="#ppt_y"/>
                                          </p:val>
                                        </p:tav>
                                      </p:tavLst>
                                    </p:anim>
                                  </p:childTnLst>
                                </p:cTn>
                              </p:par>
                            </p:childTnLst>
                          </p:cTn>
                        </p:par>
                        <p:par>
                          <p:cTn id="39" fill="hold" nodeType="afterGroup">
                            <p:stCondLst>
                              <p:cond delay="30000"/>
                            </p:stCondLst>
                            <p:childTnLst>
                              <p:par>
                                <p:cTn id="40" presetID="23" presetClass="entr" presetSubtype="36" fill="hold" grpId="0" nodeType="afterEffect">
                                  <p:stCondLst>
                                    <p:cond delay="5000"/>
                                  </p:stCondLst>
                                  <p:childTnLst>
                                    <p:set>
                                      <p:cBhvr>
                                        <p:cTn id="41" dur="1" fill="hold">
                                          <p:stCondLst>
                                            <p:cond delay="0"/>
                                          </p:stCondLst>
                                        </p:cTn>
                                        <p:tgtEl>
                                          <p:spTgt spid="10248">
                                            <p:txEl>
                                              <p:pRg st="1" end="1"/>
                                            </p:txEl>
                                          </p:spTgt>
                                        </p:tgtEl>
                                        <p:attrNameLst>
                                          <p:attrName>style.visibility</p:attrName>
                                        </p:attrNameLst>
                                      </p:cBhvr>
                                      <p:to>
                                        <p:strVal val="visible"/>
                                      </p:to>
                                    </p:set>
                                    <p:anim calcmode="lin" valueType="num">
                                      <p:cBhvr>
                                        <p:cTn id="42" dur="500" fill="hold"/>
                                        <p:tgtEl>
                                          <p:spTgt spid="10248">
                                            <p:txEl>
                                              <p:pRg st="1" end="1"/>
                                            </p:txEl>
                                          </p:spTgt>
                                        </p:tgtEl>
                                        <p:attrNameLst>
                                          <p:attrName>ppt_w</p:attrName>
                                        </p:attrNameLst>
                                      </p:cBhvr>
                                      <p:tavLst>
                                        <p:tav tm="0">
                                          <p:val>
                                            <p:strVal val="(6*min(max(#ppt_w*#ppt_h,.3),1)-7.4)/-.7*#ppt_w"/>
                                          </p:val>
                                        </p:tav>
                                        <p:tav tm="100000">
                                          <p:val>
                                            <p:strVal val="#ppt_w"/>
                                          </p:val>
                                        </p:tav>
                                      </p:tavLst>
                                    </p:anim>
                                    <p:anim calcmode="lin" valueType="num">
                                      <p:cBhvr>
                                        <p:cTn id="43" dur="500" fill="hold"/>
                                        <p:tgtEl>
                                          <p:spTgt spid="10248">
                                            <p:txEl>
                                              <p:pRg st="1" end="1"/>
                                            </p:txEl>
                                          </p:spTgt>
                                        </p:tgtEl>
                                        <p:attrNameLst>
                                          <p:attrName>ppt_h</p:attrName>
                                        </p:attrNameLst>
                                      </p:cBhvr>
                                      <p:tavLst>
                                        <p:tav tm="0">
                                          <p:val>
                                            <p:strVal val="(6*min(max(#ppt_w*#ppt_h,.3),1)-7.4)/-.7*#ppt_h"/>
                                          </p:val>
                                        </p:tav>
                                        <p:tav tm="100000">
                                          <p:val>
                                            <p:strVal val="#ppt_h"/>
                                          </p:val>
                                        </p:tav>
                                      </p:tavLst>
                                    </p:anim>
                                    <p:anim calcmode="lin" valueType="num">
                                      <p:cBhvr>
                                        <p:cTn id="44" dur="500" fill="hold"/>
                                        <p:tgtEl>
                                          <p:spTgt spid="10248">
                                            <p:txEl>
                                              <p:pRg st="1" end="1"/>
                                            </p:txEl>
                                          </p:spTgt>
                                        </p:tgtEl>
                                        <p:attrNameLst>
                                          <p:attrName>ppt_x</p:attrName>
                                        </p:attrNameLst>
                                      </p:cBhvr>
                                      <p:tavLst>
                                        <p:tav tm="0">
                                          <p:val>
                                            <p:fltVal val="0.5"/>
                                          </p:val>
                                        </p:tav>
                                        <p:tav tm="100000">
                                          <p:val>
                                            <p:strVal val="#ppt_x"/>
                                          </p:val>
                                        </p:tav>
                                      </p:tavLst>
                                    </p:anim>
                                    <p:anim calcmode="lin" valueType="num">
                                      <p:cBhvr>
                                        <p:cTn id="45" dur="500" fill="hold"/>
                                        <p:tgtEl>
                                          <p:spTgt spid="10248">
                                            <p:txEl>
                                              <p:pRg st="1" end="1"/>
                                            </p:txEl>
                                          </p:spTgt>
                                        </p:tgtEl>
                                        <p:attrNameLst>
                                          <p:attrName>ppt_y</p:attrName>
                                        </p:attrNameLst>
                                      </p:cBhvr>
                                      <p:tavLst>
                                        <p:tav tm="0">
                                          <p:val>
                                            <p:strVal val="1+(6*min(max(#ppt_w*#ppt_h,.3),1)-7.4)/-.7*#ppt_h/2"/>
                                          </p:val>
                                        </p:tav>
                                        <p:tav tm="100000">
                                          <p:val>
                                            <p:strVal val="#ppt_y"/>
                                          </p:val>
                                        </p:tav>
                                      </p:tavLst>
                                    </p:anim>
                                  </p:childTnLst>
                                </p:cTn>
                              </p:par>
                            </p:childTnLst>
                          </p:cTn>
                        </p:par>
                        <p:par>
                          <p:cTn id="46" fill="hold" nodeType="afterGroup">
                            <p:stCondLst>
                              <p:cond delay="35500"/>
                            </p:stCondLst>
                            <p:childTnLst>
                              <p:par>
                                <p:cTn id="47" presetID="23" presetClass="entr" presetSubtype="36" fill="hold" grpId="0" nodeType="afterEffect">
                                  <p:stCondLst>
                                    <p:cond delay="5000"/>
                                  </p:stCondLst>
                                  <p:childTnLst>
                                    <p:set>
                                      <p:cBhvr>
                                        <p:cTn id="48" dur="1" fill="hold">
                                          <p:stCondLst>
                                            <p:cond delay="0"/>
                                          </p:stCondLst>
                                        </p:cTn>
                                        <p:tgtEl>
                                          <p:spTgt spid="10248">
                                            <p:txEl>
                                              <p:pRg st="2" end="2"/>
                                            </p:txEl>
                                          </p:spTgt>
                                        </p:tgtEl>
                                        <p:attrNameLst>
                                          <p:attrName>style.visibility</p:attrName>
                                        </p:attrNameLst>
                                      </p:cBhvr>
                                      <p:to>
                                        <p:strVal val="visible"/>
                                      </p:to>
                                    </p:set>
                                    <p:anim calcmode="lin" valueType="num">
                                      <p:cBhvr>
                                        <p:cTn id="49" dur="500" fill="hold"/>
                                        <p:tgtEl>
                                          <p:spTgt spid="10248">
                                            <p:txEl>
                                              <p:pRg st="2" end="2"/>
                                            </p:txEl>
                                          </p:spTgt>
                                        </p:tgtEl>
                                        <p:attrNameLst>
                                          <p:attrName>ppt_w</p:attrName>
                                        </p:attrNameLst>
                                      </p:cBhvr>
                                      <p:tavLst>
                                        <p:tav tm="0">
                                          <p:val>
                                            <p:strVal val="(6*min(max(#ppt_w*#ppt_h,.3),1)-7.4)/-.7*#ppt_w"/>
                                          </p:val>
                                        </p:tav>
                                        <p:tav tm="100000">
                                          <p:val>
                                            <p:strVal val="#ppt_w"/>
                                          </p:val>
                                        </p:tav>
                                      </p:tavLst>
                                    </p:anim>
                                    <p:anim calcmode="lin" valueType="num">
                                      <p:cBhvr>
                                        <p:cTn id="50" dur="500" fill="hold"/>
                                        <p:tgtEl>
                                          <p:spTgt spid="10248">
                                            <p:txEl>
                                              <p:pRg st="2" end="2"/>
                                            </p:txEl>
                                          </p:spTgt>
                                        </p:tgtEl>
                                        <p:attrNameLst>
                                          <p:attrName>ppt_h</p:attrName>
                                        </p:attrNameLst>
                                      </p:cBhvr>
                                      <p:tavLst>
                                        <p:tav tm="0">
                                          <p:val>
                                            <p:strVal val="(6*min(max(#ppt_w*#ppt_h,.3),1)-7.4)/-.7*#ppt_h"/>
                                          </p:val>
                                        </p:tav>
                                        <p:tav tm="100000">
                                          <p:val>
                                            <p:strVal val="#ppt_h"/>
                                          </p:val>
                                        </p:tav>
                                      </p:tavLst>
                                    </p:anim>
                                    <p:anim calcmode="lin" valueType="num">
                                      <p:cBhvr>
                                        <p:cTn id="51" dur="500" fill="hold"/>
                                        <p:tgtEl>
                                          <p:spTgt spid="10248">
                                            <p:txEl>
                                              <p:pRg st="2" end="2"/>
                                            </p:txEl>
                                          </p:spTgt>
                                        </p:tgtEl>
                                        <p:attrNameLst>
                                          <p:attrName>ppt_x</p:attrName>
                                        </p:attrNameLst>
                                      </p:cBhvr>
                                      <p:tavLst>
                                        <p:tav tm="0">
                                          <p:val>
                                            <p:fltVal val="0.5"/>
                                          </p:val>
                                        </p:tav>
                                        <p:tav tm="100000">
                                          <p:val>
                                            <p:strVal val="#ppt_x"/>
                                          </p:val>
                                        </p:tav>
                                      </p:tavLst>
                                    </p:anim>
                                    <p:anim calcmode="lin" valueType="num">
                                      <p:cBhvr>
                                        <p:cTn id="52" dur="500" fill="hold"/>
                                        <p:tgtEl>
                                          <p:spTgt spid="10248">
                                            <p:txEl>
                                              <p:pRg st="2" end="2"/>
                                            </p:txEl>
                                          </p:spTgt>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advAuto="5000"/>
      <p:bldP spid="10247" grpId="0" autoUpdateAnimBg="0"/>
      <p:bldP spid="10248" grpId="0" build="p" autoUpdateAnimBg="0" advAuto="5000"/>
      <p:bldP spid="1024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p:txBody>
          <a:bodyPr/>
          <a:lstStyle/>
          <a:p>
            <a:pPr algn="ctr">
              <a:buFontTx/>
              <a:buNone/>
            </a:pPr>
            <a:r>
              <a:rPr lang="en-US" altLang="en-US" smtClean="0"/>
              <a:t>“Best Value” Definition</a:t>
            </a:r>
          </a:p>
          <a:p>
            <a:pPr>
              <a:buFontTx/>
              <a:buNone/>
            </a:pPr>
            <a:endParaRPr lang="en-US" altLang="en-US" smtClean="0"/>
          </a:p>
          <a:p>
            <a:pPr>
              <a:buFontTx/>
              <a:buNone/>
            </a:pPr>
            <a:r>
              <a:rPr lang="en-US" altLang="en-US" i="1" smtClean="0"/>
              <a:t>The outcome of any acquisition that ensures customer needs are met in the most effective, timely, and economical manner. </a:t>
            </a:r>
          </a:p>
        </p:txBody>
      </p:sp>
      <p:sp>
        <p:nvSpPr>
          <p:cNvPr id="7" name="Rectangle 2"/>
          <p:cNvSpPr>
            <a:spLocks noGrp="1" noChangeArrowheads="1"/>
          </p:cNvSpPr>
          <p:nvPr>
            <p:ph type="title"/>
          </p:nvPr>
        </p:nvSpPr>
        <p:spPr>
          <a:xfrm>
            <a:off x="533400" y="1018540"/>
            <a:ext cx="8229600" cy="1143000"/>
          </a:xfrm>
        </p:spPr>
        <p:txBody>
          <a:bodyPr>
            <a:normAutofit fontScale="90000"/>
          </a:bodyPr>
          <a:lstStyle/>
          <a:p>
            <a:pPr>
              <a:defRPr/>
            </a:pPr>
            <a:r>
              <a:rPr lang="en-US" altLang="en-US" sz="4000" b="1" dirty="0">
                <a:solidFill>
                  <a:srgbClr val="782F40"/>
                </a:solidFill>
                <a:effectLst>
                  <a:outerShdw blurRad="50000" dist="30000" dir="5400000" algn="tl" rotWithShape="0">
                    <a:srgbClr val="000000">
                      <a:alpha val="30000"/>
                    </a:srgbClr>
                  </a:outerShdw>
                </a:effectLst>
              </a:rPr>
              <a:t>Step I: Planning</a:t>
            </a:r>
            <a:r>
              <a:rPr lang="en-US" altLang="en-US" dirty="0" smtClean="0"/>
              <a:t/>
            </a:r>
            <a:br>
              <a:rPr lang="en-US" altLang="en-US" dirty="0" smtClean="0"/>
            </a:br>
            <a:r>
              <a:rPr lang="en-US" altLang="en-US" sz="3600" dirty="0" smtClean="0"/>
              <a:t>Understanding Achievement Goals</a:t>
            </a:r>
            <a:r>
              <a:rPr lang="en-US" altLang="en-US" dirty="0" smtClean="0"/>
              <a:t/>
            </a:r>
            <a:br>
              <a:rPr lang="en-US" altLang="en-US" dirty="0" smtClean="0"/>
            </a:br>
            <a:endParaRPr lang="en-US" alt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762000" y="2158365"/>
            <a:ext cx="7772400" cy="4114800"/>
          </a:xfrm>
        </p:spPr>
        <p:txBody>
          <a:bodyPr>
            <a:normAutofit lnSpcReduction="10000"/>
          </a:bodyPr>
          <a:lstStyle/>
          <a:p>
            <a:pPr>
              <a:lnSpc>
                <a:spcPct val="90000"/>
              </a:lnSpc>
              <a:buFontTx/>
              <a:buNone/>
            </a:pPr>
            <a:r>
              <a:rPr lang="en-US" altLang="en-US" dirty="0" smtClean="0"/>
              <a:t>1) Ask These Key Questions:</a:t>
            </a:r>
          </a:p>
          <a:p>
            <a:pPr lvl="1">
              <a:lnSpc>
                <a:spcPct val="90000"/>
              </a:lnSpc>
            </a:pPr>
            <a:r>
              <a:rPr lang="en-US" altLang="en-US" dirty="0" smtClean="0"/>
              <a:t>What are your departments Performance Goals?</a:t>
            </a:r>
          </a:p>
          <a:p>
            <a:pPr lvl="1">
              <a:lnSpc>
                <a:spcPct val="90000"/>
              </a:lnSpc>
            </a:pPr>
            <a:r>
              <a:rPr lang="en-US" altLang="en-US" dirty="0" smtClean="0"/>
              <a:t>How will the contract/vendor support those goals?</a:t>
            </a:r>
          </a:p>
          <a:p>
            <a:pPr>
              <a:lnSpc>
                <a:spcPct val="90000"/>
              </a:lnSpc>
              <a:buFontTx/>
              <a:buNone/>
            </a:pPr>
            <a:r>
              <a:rPr lang="en-US" altLang="en-US" dirty="0" smtClean="0"/>
              <a:t>2) Derive Partnership Goals</a:t>
            </a:r>
          </a:p>
          <a:p>
            <a:pPr>
              <a:lnSpc>
                <a:spcPct val="90000"/>
              </a:lnSpc>
              <a:buFontTx/>
              <a:buNone/>
            </a:pPr>
            <a:r>
              <a:rPr lang="en-US" altLang="en-US" dirty="0" smtClean="0"/>
              <a:t>3) Prioritize Partnership Goals</a:t>
            </a:r>
          </a:p>
          <a:p>
            <a:pPr>
              <a:lnSpc>
                <a:spcPct val="90000"/>
              </a:lnSpc>
              <a:buFontTx/>
              <a:buNone/>
            </a:pPr>
            <a:r>
              <a:rPr lang="en-US" altLang="en-US" dirty="0" smtClean="0"/>
              <a:t>4) Assure/Assess the Compatibility of these Goals</a:t>
            </a:r>
          </a:p>
        </p:txBody>
      </p:sp>
      <p:sp>
        <p:nvSpPr>
          <p:cNvPr id="6" name="Rectangle 2"/>
          <p:cNvSpPr>
            <a:spLocks noGrp="1" noChangeArrowheads="1"/>
          </p:cNvSpPr>
          <p:nvPr>
            <p:ph type="title"/>
          </p:nvPr>
        </p:nvSpPr>
        <p:spPr>
          <a:xfrm>
            <a:off x="533400" y="1018540"/>
            <a:ext cx="8229600" cy="1143000"/>
          </a:xfrm>
        </p:spPr>
        <p:txBody>
          <a:bodyPr>
            <a:normAutofit fontScale="90000"/>
          </a:bodyPr>
          <a:lstStyle/>
          <a:p>
            <a:pPr>
              <a:defRPr/>
            </a:pPr>
            <a:r>
              <a:rPr lang="en-US" altLang="en-US" sz="4000" b="1" dirty="0">
                <a:solidFill>
                  <a:srgbClr val="782F40"/>
                </a:solidFill>
                <a:effectLst>
                  <a:outerShdw blurRad="50000" dist="30000" dir="5400000" algn="tl" rotWithShape="0">
                    <a:srgbClr val="000000">
                      <a:alpha val="30000"/>
                    </a:srgbClr>
                  </a:outerShdw>
                </a:effectLst>
              </a:rPr>
              <a:t>Step I: Planning</a:t>
            </a:r>
            <a:r>
              <a:rPr lang="en-US" altLang="en-US" dirty="0" smtClean="0"/>
              <a:t/>
            </a:r>
            <a:br>
              <a:rPr lang="en-US" altLang="en-US" dirty="0" smtClean="0"/>
            </a:br>
            <a:r>
              <a:rPr lang="en-US" altLang="en-US" sz="3600" dirty="0" smtClean="0"/>
              <a:t>Understanding Achievement Goals</a:t>
            </a:r>
            <a:r>
              <a:rPr lang="en-US" altLang="en-US" dirty="0" smtClean="0"/>
              <a:t/>
            </a:r>
            <a:br>
              <a:rPr lang="en-US" altLang="en-US" dirty="0" smtClean="0"/>
            </a:b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300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ox(in)">
                                      <p:cBhvr>
                                        <p:cTn id="7" dur="500"/>
                                        <p:tgtEl>
                                          <p:spTgt spid="12291">
                                            <p:txEl>
                                              <p:pRg st="0" end="0"/>
                                            </p:txEl>
                                          </p:spTgt>
                                        </p:tgtEl>
                                      </p:cBhvr>
                                    </p:animEffect>
                                  </p:childTnLst>
                                </p:cTn>
                              </p:par>
                            </p:childTnLst>
                          </p:cTn>
                        </p:par>
                        <p:par>
                          <p:cTn id="8" fill="hold" nodeType="afterGroup">
                            <p:stCondLst>
                              <p:cond delay="3500"/>
                            </p:stCondLst>
                            <p:childTnLst>
                              <p:par>
                                <p:cTn id="9" presetID="4" presetClass="entr" presetSubtype="16" fill="hold" grpId="0" nodeType="afterEffect">
                                  <p:stCondLst>
                                    <p:cond delay="3000"/>
                                  </p:stCondLst>
                                  <p:childTnLst>
                                    <p:set>
                                      <p:cBhvr>
                                        <p:cTn id="10" dur="1" fill="hold">
                                          <p:stCondLst>
                                            <p:cond delay="0"/>
                                          </p:stCondLst>
                                        </p:cTn>
                                        <p:tgtEl>
                                          <p:spTgt spid="12291">
                                            <p:txEl>
                                              <p:pRg st="1" end="1"/>
                                            </p:txEl>
                                          </p:spTgt>
                                        </p:tgtEl>
                                        <p:attrNameLst>
                                          <p:attrName>style.visibility</p:attrName>
                                        </p:attrNameLst>
                                      </p:cBhvr>
                                      <p:to>
                                        <p:strVal val="visible"/>
                                      </p:to>
                                    </p:set>
                                    <p:animEffect transition="in" filter="box(in)">
                                      <p:cBhvr>
                                        <p:cTn id="11" dur="500"/>
                                        <p:tgtEl>
                                          <p:spTgt spid="12291">
                                            <p:txEl>
                                              <p:pRg st="1" end="1"/>
                                            </p:txEl>
                                          </p:spTgt>
                                        </p:tgtEl>
                                      </p:cBhvr>
                                    </p:animEffect>
                                  </p:childTnLst>
                                </p:cTn>
                              </p:par>
                            </p:childTnLst>
                          </p:cTn>
                        </p:par>
                        <p:par>
                          <p:cTn id="12" fill="hold" nodeType="afterGroup">
                            <p:stCondLst>
                              <p:cond delay="7000"/>
                            </p:stCondLst>
                            <p:childTnLst>
                              <p:par>
                                <p:cTn id="13" presetID="4" presetClass="entr" presetSubtype="16" fill="hold" grpId="0" nodeType="afterEffect">
                                  <p:stCondLst>
                                    <p:cond delay="3000"/>
                                  </p:stCondLst>
                                  <p:childTnLst>
                                    <p:set>
                                      <p:cBhvr>
                                        <p:cTn id="14" dur="1" fill="hold">
                                          <p:stCondLst>
                                            <p:cond delay="0"/>
                                          </p:stCondLst>
                                        </p:cTn>
                                        <p:tgtEl>
                                          <p:spTgt spid="12291">
                                            <p:txEl>
                                              <p:pRg st="2" end="2"/>
                                            </p:txEl>
                                          </p:spTgt>
                                        </p:tgtEl>
                                        <p:attrNameLst>
                                          <p:attrName>style.visibility</p:attrName>
                                        </p:attrNameLst>
                                      </p:cBhvr>
                                      <p:to>
                                        <p:strVal val="visible"/>
                                      </p:to>
                                    </p:set>
                                    <p:animEffect transition="in" filter="box(in)">
                                      <p:cBhvr>
                                        <p:cTn id="15" dur="500"/>
                                        <p:tgtEl>
                                          <p:spTgt spid="12291">
                                            <p:txEl>
                                              <p:pRg st="2" end="2"/>
                                            </p:txEl>
                                          </p:spTgt>
                                        </p:tgtEl>
                                      </p:cBhvr>
                                    </p:animEffect>
                                  </p:childTnLst>
                                </p:cTn>
                              </p:par>
                            </p:childTnLst>
                          </p:cTn>
                        </p:par>
                        <p:par>
                          <p:cTn id="16" fill="hold" nodeType="afterGroup">
                            <p:stCondLst>
                              <p:cond delay="10500"/>
                            </p:stCondLst>
                            <p:childTnLst>
                              <p:par>
                                <p:cTn id="17" presetID="4" presetClass="entr" presetSubtype="16" fill="hold" grpId="0" nodeType="afterEffect">
                                  <p:stCondLst>
                                    <p:cond delay="3000"/>
                                  </p:stCondLst>
                                  <p:childTnLst>
                                    <p:set>
                                      <p:cBhvr>
                                        <p:cTn id="18" dur="1" fill="hold">
                                          <p:stCondLst>
                                            <p:cond delay="0"/>
                                          </p:stCondLst>
                                        </p:cTn>
                                        <p:tgtEl>
                                          <p:spTgt spid="12291">
                                            <p:txEl>
                                              <p:pRg st="3" end="3"/>
                                            </p:txEl>
                                          </p:spTgt>
                                        </p:tgtEl>
                                        <p:attrNameLst>
                                          <p:attrName>style.visibility</p:attrName>
                                        </p:attrNameLst>
                                      </p:cBhvr>
                                      <p:to>
                                        <p:strVal val="visible"/>
                                      </p:to>
                                    </p:set>
                                    <p:animEffect transition="in" filter="box(in)">
                                      <p:cBhvr>
                                        <p:cTn id="19" dur="500"/>
                                        <p:tgtEl>
                                          <p:spTgt spid="12291">
                                            <p:txEl>
                                              <p:pRg st="3" end="3"/>
                                            </p:txEl>
                                          </p:spTgt>
                                        </p:tgtEl>
                                      </p:cBhvr>
                                    </p:animEffect>
                                  </p:childTnLst>
                                </p:cTn>
                              </p:par>
                            </p:childTnLst>
                          </p:cTn>
                        </p:par>
                        <p:par>
                          <p:cTn id="20" fill="hold" nodeType="afterGroup">
                            <p:stCondLst>
                              <p:cond delay="14000"/>
                            </p:stCondLst>
                            <p:childTnLst>
                              <p:par>
                                <p:cTn id="21" presetID="4" presetClass="entr" presetSubtype="16" fill="hold" grpId="0" nodeType="afterEffect">
                                  <p:stCondLst>
                                    <p:cond delay="3000"/>
                                  </p:stCondLst>
                                  <p:childTnLst>
                                    <p:set>
                                      <p:cBhvr>
                                        <p:cTn id="22" dur="1" fill="hold">
                                          <p:stCondLst>
                                            <p:cond delay="0"/>
                                          </p:stCondLst>
                                        </p:cTn>
                                        <p:tgtEl>
                                          <p:spTgt spid="12291">
                                            <p:txEl>
                                              <p:pRg st="4" end="4"/>
                                            </p:txEl>
                                          </p:spTgt>
                                        </p:tgtEl>
                                        <p:attrNameLst>
                                          <p:attrName>style.visibility</p:attrName>
                                        </p:attrNameLst>
                                      </p:cBhvr>
                                      <p:to>
                                        <p:strVal val="visible"/>
                                      </p:to>
                                    </p:set>
                                    <p:animEffect transition="in" filter="box(in)">
                                      <p:cBhvr>
                                        <p:cTn id="23" dur="500"/>
                                        <p:tgtEl>
                                          <p:spTgt spid="12291">
                                            <p:txEl>
                                              <p:pRg st="4" end="4"/>
                                            </p:txEl>
                                          </p:spTgt>
                                        </p:tgtEl>
                                      </p:cBhvr>
                                    </p:animEffect>
                                  </p:childTnLst>
                                </p:cTn>
                              </p:par>
                            </p:childTnLst>
                          </p:cTn>
                        </p:par>
                        <p:par>
                          <p:cTn id="24" fill="hold" nodeType="afterGroup">
                            <p:stCondLst>
                              <p:cond delay="17500"/>
                            </p:stCondLst>
                            <p:childTnLst>
                              <p:par>
                                <p:cTn id="25" presetID="4" presetClass="entr" presetSubtype="16" fill="hold" grpId="0" nodeType="afterEffect">
                                  <p:stCondLst>
                                    <p:cond delay="3000"/>
                                  </p:stCondLst>
                                  <p:childTnLst>
                                    <p:set>
                                      <p:cBhvr>
                                        <p:cTn id="26" dur="1" fill="hold">
                                          <p:stCondLst>
                                            <p:cond delay="0"/>
                                          </p:stCondLst>
                                        </p:cTn>
                                        <p:tgtEl>
                                          <p:spTgt spid="12291">
                                            <p:txEl>
                                              <p:pRg st="5" end="5"/>
                                            </p:txEl>
                                          </p:spTgt>
                                        </p:tgtEl>
                                        <p:attrNameLst>
                                          <p:attrName>style.visibility</p:attrName>
                                        </p:attrNameLst>
                                      </p:cBhvr>
                                      <p:to>
                                        <p:strVal val="visible"/>
                                      </p:to>
                                    </p:set>
                                    <p:animEffect transition="in" filter="box(in)">
                                      <p:cBhvr>
                                        <p:cTn id="27" dur="500"/>
                                        <p:tgtEl>
                                          <p:spTgt spid="122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bldLvl="2" autoUpdateAnimBg="0" advAuto="300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3124200"/>
            <a:ext cx="7772400" cy="3200400"/>
          </a:xfrm>
        </p:spPr>
        <p:txBody>
          <a:bodyPr>
            <a:normAutofit fontScale="92500" lnSpcReduction="10000"/>
          </a:bodyPr>
          <a:lstStyle/>
          <a:p>
            <a:pPr>
              <a:lnSpc>
                <a:spcPct val="90000"/>
              </a:lnSpc>
            </a:pPr>
            <a:r>
              <a:rPr lang="en-US" altLang="en-US" dirty="0" smtClean="0"/>
              <a:t>Visit the with the vendor/provider</a:t>
            </a:r>
          </a:p>
          <a:p>
            <a:pPr>
              <a:lnSpc>
                <a:spcPct val="90000"/>
              </a:lnSpc>
            </a:pPr>
            <a:r>
              <a:rPr lang="en-US" altLang="en-US" dirty="0" smtClean="0"/>
              <a:t>Document all communications</a:t>
            </a:r>
          </a:p>
          <a:p>
            <a:pPr>
              <a:lnSpc>
                <a:spcPct val="90000"/>
              </a:lnSpc>
            </a:pPr>
            <a:r>
              <a:rPr lang="en-US" altLang="en-US" dirty="0" smtClean="0"/>
              <a:t>Keep your attitude friendly</a:t>
            </a:r>
          </a:p>
          <a:p>
            <a:pPr>
              <a:lnSpc>
                <a:spcPct val="90000"/>
              </a:lnSpc>
            </a:pPr>
            <a:r>
              <a:rPr lang="en-US" altLang="en-US" dirty="0" smtClean="0"/>
              <a:t>Be assertive…but not antagonistic</a:t>
            </a:r>
          </a:p>
          <a:p>
            <a:pPr>
              <a:lnSpc>
                <a:spcPct val="90000"/>
              </a:lnSpc>
            </a:pPr>
            <a:r>
              <a:rPr lang="en-US" altLang="en-US" dirty="0" smtClean="0"/>
              <a:t>Be honest when you don’t know the answer and obtain an answer as soon as possible</a:t>
            </a:r>
          </a:p>
        </p:txBody>
      </p:sp>
      <p:sp>
        <p:nvSpPr>
          <p:cNvPr id="26629" name="Rectangle 5"/>
          <p:cNvSpPr>
            <a:spLocks noChangeArrowheads="1"/>
          </p:cNvSpPr>
          <p:nvPr/>
        </p:nvSpPr>
        <p:spPr bwMode="auto">
          <a:xfrm>
            <a:off x="762000" y="2293203"/>
            <a:ext cx="7772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b="1" i="1" dirty="0">
                <a:latin typeface="Arial" panose="020B0604020202020204" pitchFamily="34" charset="0"/>
                <a:cs typeface="Arial" panose="020B0604020202020204" pitchFamily="34" charset="0"/>
              </a:rPr>
              <a:t>“A good vendor relationship will add greatly to the chances of success and satisfaction of a contract”</a:t>
            </a:r>
          </a:p>
        </p:txBody>
      </p:sp>
      <p:sp>
        <p:nvSpPr>
          <p:cNvPr id="7" name="Rectangle 2"/>
          <p:cNvSpPr>
            <a:spLocks noGrp="1" noChangeArrowheads="1"/>
          </p:cNvSpPr>
          <p:nvPr>
            <p:ph type="title"/>
          </p:nvPr>
        </p:nvSpPr>
        <p:spPr>
          <a:xfrm>
            <a:off x="533400" y="827822"/>
            <a:ext cx="8229600" cy="1143000"/>
          </a:xfrm>
        </p:spPr>
        <p:txBody>
          <a:bodyPr>
            <a:normAutofit fontScale="90000"/>
          </a:bodyPr>
          <a:lstStyle/>
          <a:p>
            <a:pPr>
              <a:defRPr/>
            </a:pPr>
            <a:r>
              <a:rPr lang="en-US" altLang="en-US" sz="4000" b="1" dirty="0">
                <a:solidFill>
                  <a:srgbClr val="782F40"/>
                </a:solidFill>
                <a:effectLst>
                  <a:outerShdw blurRad="50000" dist="30000" dir="5400000" algn="tl" rotWithShape="0">
                    <a:srgbClr val="000000">
                      <a:alpha val="30000"/>
                    </a:srgbClr>
                  </a:outerShdw>
                </a:effectLst>
              </a:rPr>
              <a:t>Step I: Planning</a:t>
            </a:r>
            <a:r>
              <a:rPr lang="en-US" altLang="en-US" dirty="0" smtClean="0"/>
              <a:t/>
            </a:r>
            <a:br>
              <a:rPr lang="en-US" altLang="en-US" dirty="0" smtClean="0"/>
            </a:br>
            <a:r>
              <a:rPr lang="en-US" altLang="en-US" sz="3600" dirty="0" smtClean="0"/>
              <a:t>Understanding Achievement Goals</a:t>
            </a:r>
            <a:r>
              <a:rPr lang="en-US" altLang="en-US" dirty="0" smtClean="0"/>
              <a:t/>
            </a:r>
            <a:br>
              <a:rPr lang="en-US" altLang="en-US" dirty="0" smtClean="0"/>
            </a:br>
            <a:r>
              <a:rPr lang="en-US" altLang="en-US" dirty="0" smtClean="0"/>
              <a:t>Relationship with Vendors</a:t>
            </a: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1000"/>
                                  </p:stCondLst>
                                  <p:childTnLst>
                                    <p:set>
                                      <p:cBhvr>
                                        <p:cTn id="6" dur="1" fill="hold">
                                          <p:stCondLst>
                                            <p:cond delay="0"/>
                                          </p:stCondLst>
                                        </p:cTn>
                                        <p:tgtEl>
                                          <p:spTgt spid="26629"/>
                                        </p:tgtEl>
                                        <p:attrNameLst>
                                          <p:attrName>style.visibility</p:attrName>
                                        </p:attrNameLst>
                                      </p:cBhvr>
                                      <p:to>
                                        <p:strVal val="visible"/>
                                      </p:to>
                                    </p:set>
                                    <p:anim calcmode="lin" valueType="num">
                                      <p:cBhvr additive="base">
                                        <p:cTn id="7" dur="500" fill="hold"/>
                                        <p:tgtEl>
                                          <p:spTgt spid="26629"/>
                                        </p:tgtEl>
                                        <p:attrNameLst>
                                          <p:attrName>ppt_x</p:attrName>
                                        </p:attrNameLst>
                                      </p:cBhvr>
                                      <p:tavLst>
                                        <p:tav tm="0">
                                          <p:val>
                                            <p:strVal val="#ppt_x"/>
                                          </p:val>
                                        </p:tav>
                                        <p:tav tm="100000">
                                          <p:val>
                                            <p:strVal val="#ppt_x"/>
                                          </p:val>
                                        </p:tav>
                                      </p:tavLst>
                                    </p:anim>
                                    <p:anim calcmode="lin" valueType="num">
                                      <p:cBhvr additive="base">
                                        <p:cTn id="8" dur="500" fill="hold"/>
                                        <p:tgtEl>
                                          <p:spTgt spid="26629"/>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1500"/>
                            </p:stCondLst>
                            <p:childTnLst>
                              <p:par>
                                <p:cTn id="10" presetID="5" presetClass="entr" presetSubtype="10" fill="hold" grpId="0" nodeType="afterEffect">
                                  <p:stCondLst>
                                    <p:cond delay="2000"/>
                                  </p:stCondLst>
                                  <p:childTnLst>
                                    <p:set>
                                      <p:cBhvr>
                                        <p:cTn id="11" dur="1" fill="hold">
                                          <p:stCondLst>
                                            <p:cond delay="0"/>
                                          </p:stCondLst>
                                        </p:cTn>
                                        <p:tgtEl>
                                          <p:spTgt spid="26627">
                                            <p:txEl>
                                              <p:pRg st="0" end="0"/>
                                            </p:txEl>
                                          </p:spTgt>
                                        </p:tgtEl>
                                        <p:attrNameLst>
                                          <p:attrName>style.visibility</p:attrName>
                                        </p:attrNameLst>
                                      </p:cBhvr>
                                      <p:to>
                                        <p:strVal val="visible"/>
                                      </p:to>
                                    </p:set>
                                    <p:animEffect transition="in" filter="checkerboard(across)">
                                      <p:cBhvr>
                                        <p:cTn id="12" dur="500"/>
                                        <p:tgtEl>
                                          <p:spTgt spid="26627">
                                            <p:txEl>
                                              <p:pRg st="0" end="0"/>
                                            </p:txEl>
                                          </p:spTgt>
                                        </p:tgtEl>
                                      </p:cBhvr>
                                    </p:animEffect>
                                  </p:childTnLst>
                                </p:cTn>
                              </p:par>
                            </p:childTnLst>
                          </p:cTn>
                        </p:par>
                        <p:par>
                          <p:cTn id="13" fill="hold" nodeType="afterGroup">
                            <p:stCondLst>
                              <p:cond delay="4000"/>
                            </p:stCondLst>
                            <p:childTnLst>
                              <p:par>
                                <p:cTn id="14" presetID="5" presetClass="entr" presetSubtype="10" fill="hold" grpId="0" nodeType="afterEffect">
                                  <p:stCondLst>
                                    <p:cond delay="2000"/>
                                  </p:stCondLst>
                                  <p:childTnLst>
                                    <p:set>
                                      <p:cBhvr>
                                        <p:cTn id="15" dur="1" fill="hold">
                                          <p:stCondLst>
                                            <p:cond delay="0"/>
                                          </p:stCondLst>
                                        </p:cTn>
                                        <p:tgtEl>
                                          <p:spTgt spid="26627">
                                            <p:txEl>
                                              <p:pRg st="1" end="1"/>
                                            </p:txEl>
                                          </p:spTgt>
                                        </p:tgtEl>
                                        <p:attrNameLst>
                                          <p:attrName>style.visibility</p:attrName>
                                        </p:attrNameLst>
                                      </p:cBhvr>
                                      <p:to>
                                        <p:strVal val="visible"/>
                                      </p:to>
                                    </p:set>
                                    <p:animEffect transition="in" filter="checkerboard(across)">
                                      <p:cBhvr>
                                        <p:cTn id="16" dur="500"/>
                                        <p:tgtEl>
                                          <p:spTgt spid="26627">
                                            <p:txEl>
                                              <p:pRg st="1" end="1"/>
                                            </p:txEl>
                                          </p:spTgt>
                                        </p:tgtEl>
                                      </p:cBhvr>
                                    </p:animEffect>
                                  </p:childTnLst>
                                </p:cTn>
                              </p:par>
                            </p:childTnLst>
                          </p:cTn>
                        </p:par>
                        <p:par>
                          <p:cTn id="17" fill="hold" nodeType="afterGroup">
                            <p:stCondLst>
                              <p:cond delay="6500"/>
                            </p:stCondLst>
                            <p:childTnLst>
                              <p:par>
                                <p:cTn id="18" presetID="5" presetClass="entr" presetSubtype="10" fill="hold" grpId="0" nodeType="afterEffect">
                                  <p:stCondLst>
                                    <p:cond delay="2000"/>
                                  </p:stCondLst>
                                  <p:childTnLst>
                                    <p:set>
                                      <p:cBhvr>
                                        <p:cTn id="19" dur="1" fill="hold">
                                          <p:stCondLst>
                                            <p:cond delay="0"/>
                                          </p:stCondLst>
                                        </p:cTn>
                                        <p:tgtEl>
                                          <p:spTgt spid="26627">
                                            <p:txEl>
                                              <p:pRg st="2" end="2"/>
                                            </p:txEl>
                                          </p:spTgt>
                                        </p:tgtEl>
                                        <p:attrNameLst>
                                          <p:attrName>style.visibility</p:attrName>
                                        </p:attrNameLst>
                                      </p:cBhvr>
                                      <p:to>
                                        <p:strVal val="visible"/>
                                      </p:to>
                                    </p:set>
                                    <p:animEffect transition="in" filter="checkerboard(across)">
                                      <p:cBhvr>
                                        <p:cTn id="20" dur="500"/>
                                        <p:tgtEl>
                                          <p:spTgt spid="26627">
                                            <p:txEl>
                                              <p:pRg st="2" end="2"/>
                                            </p:txEl>
                                          </p:spTgt>
                                        </p:tgtEl>
                                      </p:cBhvr>
                                    </p:animEffect>
                                  </p:childTnLst>
                                </p:cTn>
                              </p:par>
                            </p:childTnLst>
                          </p:cTn>
                        </p:par>
                        <p:par>
                          <p:cTn id="21" fill="hold" nodeType="afterGroup">
                            <p:stCondLst>
                              <p:cond delay="9000"/>
                            </p:stCondLst>
                            <p:childTnLst>
                              <p:par>
                                <p:cTn id="22" presetID="5" presetClass="entr" presetSubtype="10" fill="hold" grpId="0" nodeType="afterEffect">
                                  <p:stCondLst>
                                    <p:cond delay="2000"/>
                                  </p:stCondLst>
                                  <p:childTnLst>
                                    <p:set>
                                      <p:cBhvr>
                                        <p:cTn id="23" dur="1" fill="hold">
                                          <p:stCondLst>
                                            <p:cond delay="0"/>
                                          </p:stCondLst>
                                        </p:cTn>
                                        <p:tgtEl>
                                          <p:spTgt spid="26627">
                                            <p:txEl>
                                              <p:pRg st="3" end="3"/>
                                            </p:txEl>
                                          </p:spTgt>
                                        </p:tgtEl>
                                        <p:attrNameLst>
                                          <p:attrName>style.visibility</p:attrName>
                                        </p:attrNameLst>
                                      </p:cBhvr>
                                      <p:to>
                                        <p:strVal val="visible"/>
                                      </p:to>
                                    </p:set>
                                    <p:animEffect transition="in" filter="checkerboard(across)">
                                      <p:cBhvr>
                                        <p:cTn id="24" dur="500"/>
                                        <p:tgtEl>
                                          <p:spTgt spid="26627">
                                            <p:txEl>
                                              <p:pRg st="3" end="3"/>
                                            </p:txEl>
                                          </p:spTgt>
                                        </p:tgtEl>
                                      </p:cBhvr>
                                    </p:animEffect>
                                  </p:childTnLst>
                                </p:cTn>
                              </p:par>
                            </p:childTnLst>
                          </p:cTn>
                        </p:par>
                        <p:par>
                          <p:cTn id="25" fill="hold" nodeType="afterGroup">
                            <p:stCondLst>
                              <p:cond delay="11500"/>
                            </p:stCondLst>
                            <p:childTnLst>
                              <p:par>
                                <p:cTn id="26" presetID="5" presetClass="entr" presetSubtype="10" fill="hold" grpId="0" nodeType="afterEffect">
                                  <p:stCondLst>
                                    <p:cond delay="2000"/>
                                  </p:stCondLst>
                                  <p:childTnLst>
                                    <p:set>
                                      <p:cBhvr>
                                        <p:cTn id="27" dur="1" fill="hold">
                                          <p:stCondLst>
                                            <p:cond delay="0"/>
                                          </p:stCondLst>
                                        </p:cTn>
                                        <p:tgtEl>
                                          <p:spTgt spid="26627">
                                            <p:txEl>
                                              <p:pRg st="4" end="4"/>
                                            </p:txEl>
                                          </p:spTgt>
                                        </p:tgtEl>
                                        <p:attrNameLst>
                                          <p:attrName>style.visibility</p:attrName>
                                        </p:attrNameLst>
                                      </p:cBhvr>
                                      <p:to>
                                        <p:strVal val="visible"/>
                                      </p:to>
                                    </p:set>
                                    <p:animEffect transition="in" filter="checkerboard(across)">
                                      <p:cBhvr>
                                        <p:cTn id="28" dur="500"/>
                                        <p:tgtEl>
                                          <p:spTgt spid="26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advAuto="2000"/>
      <p:bldP spid="26629"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685800" y="2286000"/>
            <a:ext cx="7772400" cy="3810000"/>
          </a:xfrm>
        </p:spPr>
        <p:txBody>
          <a:bodyPr>
            <a:normAutofit lnSpcReduction="10000"/>
          </a:bodyPr>
          <a:lstStyle/>
          <a:p>
            <a:pPr>
              <a:lnSpc>
                <a:spcPct val="90000"/>
              </a:lnSpc>
            </a:pPr>
            <a:r>
              <a:rPr lang="en-US" altLang="en-US" smtClean="0"/>
              <a:t>Dollar Value of the Contract</a:t>
            </a:r>
          </a:p>
          <a:p>
            <a:pPr>
              <a:lnSpc>
                <a:spcPct val="90000"/>
              </a:lnSpc>
            </a:pPr>
            <a:r>
              <a:rPr lang="en-US" altLang="en-US" smtClean="0"/>
              <a:t>Nature of the Services</a:t>
            </a:r>
          </a:p>
          <a:p>
            <a:pPr>
              <a:lnSpc>
                <a:spcPct val="90000"/>
              </a:lnSpc>
            </a:pPr>
            <a:r>
              <a:rPr lang="en-US" altLang="en-US" smtClean="0"/>
              <a:t>Number of Clients Served</a:t>
            </a:r>
          </a:p>
          <a:p>
            <a:pPr>
              <a:lnSpc>
                <a:spcPct val="90000"/>
              </a:lnSpc>
            </a:pPr>
            <a:r>
              <a:rPr lang="en-US" altLang="en-US" smtClean="0"/>
              <a:t>Prior Provider Performance and Corrective Actions</a:t>
            </a:r>
          </a:p>
          <a:p>
            <a:pPr>
              <a:lnSpc>
                <a:spcPct val="90000"/>
              </a:lnSpc>
            </a:pPr>
            <a:r>
              <a:rPr lang="en-US" altLang="en-US" smtClean="0"/>
              <a:t>New Provider or Change in Key Executives</a:t>
            </a:r>
          </a:p>
          <a:p>
            <a:pPr>
              <a:lnSpc>
                <a:spcPct val="90000"/>
              </a:lnSpc>
            </a:pPr>
            <a:r>
              <a:rPr lang="en-US" altLang="en-US" smtClean="0"/>
              <a:t>State or Non-State Contract</a:t>
            </a:r>
          </a:p>
        </p:txBody>
      </p:sp>
      <p:sp>
        <p:nvSpPr>
          <p:cNvPr id="6" name="Rectangle 2"/>
          <p:cNvSpPr>
            <a:spLocks noGrp="1" noChangeArrowheads="1"/>
          </p:cNvSpPr>
          <p:nvPr>
            <p:ph type="title"/>
          </p:nvPr>
        </p:nvSpPr>
        <p:spPr>
          <a:xfrm>
            <a:off x="533400" y="827822"/>
            <a:ext cx="8229600" cy="1143000"/>
          </a:xfrm>
        </p:spPr>
        <p:txBody>
          <a:bodyPr>
            <a:normAutofit fontScale="90000"/>
          </a:bodyPr>
          <a:lstStyle/>
          <a:p>
            <a:pPr>
              <a:defRPr/>
            </a:pPr>
            <a:r>
              <a:rPr lang="en-US" altLang="en-US" sz="4000" b="1" dirty="0">
                <a:solidFill>
                  <a:srgbClr val="782F40"/>
                </a:solidFill>
                <a:effectLst>
                  <a:outerShdw blurRad="50000" dist="30000" dir="5400000" algn="tl" rotWithShape="0">
                    <a:srgbClr val="000000">
                      <a:alpha val="30000"/>
                    </a:srgbClr>
                  </a:outerShdw>
                </a:effectLst>
              </a:rPr>
              <a:t>Step I: Planning</a:t>
            </a:r>
            <a:r>
              <a:rPr lang="en-US" altLang="en-US" dirty="0" smtClean="0"/>
              <a:t/>
            </a:r>
            <a:br>
              <a:rPr lang="en-US" altLang="en-US" dirty="0" smtClean="0"/>
            </a:br>
            <a:r>
              <a:rPr lang="en-US" altLang="en-US" sz="3600" dirty="0" smtClean="0"/>
              <a:t>Understanding Achievement Goals</a:t>
            </a:r>
            <a:r>
              <a:rPr lang="en-US" altLang="en-US" dirty="0" smtClean="0"/>
              <a:t/>
            </a:r>
            <a:br>
              <a:rPr lang="en-US" altLang="en-US" dirty="0" smtClean="0"/>
            </a:br>
            <a:r>
              <a:rPr lang="en-US" altLang="en-US" dirty="0" smtClean="0"/>
              <a:t>Criteria Assessment</a:t>
            </a: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2" fill="hold" grpId="0" nodeType="afterEffect">
                                  <p:stCondLst>
                                    <p:cond delay="200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p:cTn id="7" dur="500" fill="hold"/>
                                        <p:tgtEl>
                                          <p:spTgt spid="28675">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2867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8675">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28675">
                                            <p:txEl>
                                              <p:pRg st="0" end="0"/>
                                            </p:txEl>
                                          </p:spTgt>
                                        </p:tgtEl>
                                        <p:attrNameLst>
                                          <p:attrName>ppt_h</p:attrName>
                                        </p:attrNameLst>
                                      </p:cBhvr>
                                      <p:tavLst>
                                        <p:tav tm="0">
                                          <p:val>
                                            <p:strVal val="#ppt_h"/>
                                          </p:val>
                                        </p:tav>
                                        <p:tav tm="100000">
                                          <p:val>
                                            <p:strVal val="#ppt_h"/>
                                          </p:val>
                                        </p:tav>
                                      </p:tavLst>
                                    </p:anim>
                                  </p:childTnLst>
                                </p:cTn>
                              </p:par>
                            </p:childTnLst>
                          </p:cTn>
                        </p:par>
                        <p:par>
                          <p:cTn id="11" fill="hold" nodeType="afterGroup">
                            <p:stCondLst>
                              <p:cond delay="2500"/>
                            </p:stCondLst>
                            <p:childTnLst>
                              <p:par>
                                <p:cTn id="12" presetID="17" presetClass="entr" presetSubtype="2" fill="hold" grpId="0" nodeType="afterEffect">
                                  <p:stCondLst>
                                    <p:cond delay="2000"/>
                                  </p:stCondLst>
                                  <p:childTnLst>
                                    <p:set>
                                      <p:cBhvr>
                                        <p:cTn id="13" dur="1" fill="hold">
                                          <p:stCondLst>
                                            <p:cond delay="0"/>
                                          </p:stCondLst>
                                        </p:cTn>
                                        <p:tgtEl>
                                          <p:spTgt spid="28675">
                                            <p:txEl>
                                              <p:pRg st="1" end="1"/>
                                            </p:txEl>
                                          </p:spTgt>
                                        </p:tgtEl>
                                        <p:attrNameLst>
                                          <p:attrName>style.visibility</p:attrName>
                                        </p:attrNameLst>
                                      </p:cBhvr>
                                      <p:to>
                                        <p:strVal val="visible"/>
                                      </p:to>
                                    </p:set>
                                    <p:anim calcmode="lin" valueType="num">
                                      <p:cBhvr>
                                        <p:cTn id="14" dur="500" fill="hold"/>
                                        <p:tgtEl>
                                          <p:spTgt spid="28675">
                                            <p:txEl>
                                              <p:pRg st="1" end="1"/>
                                            </p:txEl>
                                          </p:spTgt>
                                        </p:tgtEl>
                                        <p:attrNameLst>
                                          <p:attrName>ppt_x</p:attrName>
                                        </p:attrNameLst>
                                      </p:cBhvr>
                                      <p:tavLst>
                                        <p:tav tm="0">
                                          <p:val>
                                            <p:strVal val="#ppt_x+#ppt_w/2"/>
                                          </p:val>
                                        </p:tav>
                                        <p:tav tm="100000">
                                          <p:val>
                                            <p:strVal val="#ppt_x"/>
                                          </p:val>
                                        </p:tav>
                                      </p:tavLst>
                                    </p:anim>
                                    <p:anim calcmode="lin" valueType="num">
                                      <p:cBhvr>
                                        <p:cTn id="15" dur="500" fill="hold"/>
                                        <p:tgtEl>
                                          <p:spTgt spid="28675">
                                            <p:txEl>
                                              <p:pRg st="1" end="1"/>
                                            </p:txEl>
                                          </p:spTgt>
                                        </p:tgtEl>
                                        <p:attrNameLst>
                                          <p:attrName>ppt_y</p:attrName>
                                        </p:attrNameLst>
                                      </p:cBhvr>
                                      <p:tavLst>
                                        <p:tav tm="0">
                                          <p:val>
                                            <p:strVal val="#ppt_y"/>
                                          </p:val>
                                        </p:tav>
                                        <p:tav tm="100000">
                                          <p:val>
                                            <p:strVal val="#ppt_y"/>
                                          </p:val>
                                        </p:tav>
                                      </p:tavLst>
                                    </p:anim>
                                    <p:anim calcmode="lin" valueType="num">
                                      <p:cBhvr>
                                        <p:cTn id="16" dur="500" fill="hold"/>
                                        <p:tgtEl>
                                          <p:spTgt spid="28675">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28675">
                                            <p:txEl>
                                              <p:pRg st="1" end="1"/>
                                            </p:txEl>
                                          </p:spTgt>
                                        </p:tgtEl>
                                        <p:attrNameLst>
                                          <p:attrName>ppt_h</p:attrName>
                                        </p:attrNameLst>
                                      </p:cBhvr>
                                      <p:tavLst>
                                        <p:tav tm="0">
                                          <p:val>
                                            <p:strVal val="#ppt_h"/>
                                          </p:val>
                                        </p:tav>
                                        <p:tav tm="100000">
                                          <p:val>
                                            <p:strVal val="#ppt_h"/>
                                          </p:val>
                                        </p:tav>
                                      </p:tavLst>
                                    </p:anim>
                                  </p:childTnLst>
                                </p:cTn>
                              </p:par>
                            </p:childTnLst>
                          </p:cTn>
                        </p:par>
                        <p:par>
                          <p:cTn id="18" fill="hold" nodeType="afterGroup">
                            <p:stCondLst>
                              <p:cond delay="5000"/>
                            </p:stCondLst>
                            <p:childTnLst>
                              <p:par>
                                <p:cTn id="19" presetID="17" presetClass="entr" presetSubtype="2" fill="hold" grpId="0" nodeType="afterEffect">
                                  <p:stCondLst>
                                    <p:cond delay="2000"/>
                                  </p:stCondLst>
                                  <p:childTnLst>
                                    <p:set>
                                      <p:cBhvr>
                                        <p:cTn id="20" dur="1" fill="hold">
                                          <p:stCondLst>
                                            <p:cond delay="0"/>
                                          </p:stCondLst>
                                        </p:cTn>
                                        <p:tgtEl>
                                          <p:spTgt spid="28675">
                                            <p:txEl>
                                              <p:pRg st="2" end="2"/>
                                            </p:txEl>
                                          </p:spTgt>
                                        </p:tgtEl>
                                        <p:attrNameLst>
                                          <p:attrName>style.visibility</p:attrName>
                                        </p:attrNameLst>
                                      </p:cBhvr>
                                      <p:to>
                                        <p:strVal val="visible"/>
                                      </p:to>
                                    </p:set>
                                    <p:anim calcmode="lin" valueType="num">
                                      <p:cBhvr>
                                        <p:cTn id="21" dur="500" fill="hold"/>
                                        <p:tgtEl>
                                          <p:spTgt spid="28675">
                                            <p:txEl>
                                              <p:pRg st="2" end="2"/>
                                            </p:txEl>
                                          </p:spTgt>
                                        </p:tgtEl>
                                        <p:attrNameLst>
                                          <p:attrName>ppt_x</p:attrName>
                                        </p:attrNameLst>
                                      </p:cBhvr>
                                      <p:tavLst>
                                        <p:tav tm="0">
                                          <p:val>
                                            <p:strVal val="#ppt_x+#ppt_w/2"/>
                                          </p:val>
                                        </p:tav>
                                        <p:tav tm="100000">
                                          <p:val>
                                            <p:strVal val="#ppt_x"/>
                                          </p:val>
                                        </p:tav>
                                      </p:tavLst>
                                    </p:anim>
                                    <p:anim calcmode="lin" valueType="num">
                                      <p:cBhvr>
                                        <p:cTn id="22" dur="500" fill="hold"/>
                                        <p:tgtEl>
                                          <p:spTgt spid="28675">
                                            <p:txEl>
                                              <p:pRg st="2" end="2"/>
                                            </p:txEl>
                                          </p:spTgt>
                                        </p:tgtEl>
                                        <p:attrNameLst>
                                          <p:attrName>ppt_y</p:attrName>
                                        </p:attrNameLst>
                                      </p:cBhvr>
                                      <p:tavLst>
                                        <p:tav tm="0">
                                          <p:val>
                                            <p:strVal val="#ppt_y"/>
                                          </p:val>
                                        </p:tav>
                                        <p:tav tm="100000">
                                          <p:val>
                                            <p:strVal val="#ppt_y"/>
                                          </p:val>
                                        </p:tav>
                                      </p:tavLst>
                                    </p:anim>
                                    <p:anim calcmode="lin" valueType="num">
                                      <p:cBhvr>
                                        <p:cTn id="23" dur="500" fill="hold"/>
                                        <p:tgtEl>
                                          <p:spTgt spid="28675">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28675">
                                            <p:txEl>
                                              <p:pRg st="2" end="2"/>
                                            </p:txEl>
                                          </p:spTgt>
                                        </p:tgtEl>
                                        <p:attrNameLst>
                                          <p:attrName>ppt_h</p:attrName>
                                        </p:attrNameLst>
                                      </p:cBhvr>
                                      <p:tavLst>
                                        <p:tav tm="0">
                                          <p:val>
                                            <p:strVal val="#ppt_h"/>
                                          </p:val>
                                        </p:tav>
                                        <p:tav tm="100000">
                                          <p:val>
                                            <p:strVal val="#ppt_h"/>
                                          </p:val>
                                        </p:tav>
                                      </p:tavLst>
                                    </p:anim>
                                  </p:childTnLst>
                                </p:cTn>
                              </p:par>
                            </p:childTnLst>
                          </p:cTn>
                        </p:par>
                        <p:par>
                          <p:cTn id="25" fill="hold" nodeType="afterGroup">
                            <p:stCondLst>
                              <p:cond delay="7500"/>
                            </p:stCondLst>
                            <p:childTnLst>
                              <p:par>
                                <p:cTn id="26" presetID="17" presetClass="entr" presetSubtype="2" fill="hold" grpId="0" nodeType="afterEffect">
                                  <p:stCondLst>
                                    <p:cond delay="2000"/>
                                  </p:stCondLst>
                                  <p:childTnLst>
                                    <p:set>
                                      <p:cBhvr>
                                        <p:cTn id="27" dur="1" fill="hold">
                                          <p:stCondLst>
                                            <p:cond delay="0"/>
                                          </p:stCondLst>
                                        </p:cTn>
                                        <p:tgtEl>
                                          <p:spTgt spid="28675">
                                            <p:txEl>
                                              <p:pRg st="3" end="3"/>
                                            </p:txEl>
                                          </p:spTgt>
                                        </p:tgtEl>
                                        <p:attrNameLst>
                                          <p:attrName>style.visibility</p:attrName>
                                        </p:attrNameLst>
                                      </p:cBhvr>
                                      <p:to>
                                        <p:strVal val="visible"/>
                                      </p:to>
                                    </p:set>
                                    <p:anim calcmode="lin" valueType="num">
                                      <p:cBhvr>
                                        <p:cTn id="28" dur="500" fill="hold"/>
                                        <p:tgtEl>
                                          <p:spTgt spid="28675">
                                            <p:txEl>
                                              <p:pRg st="3" end="3"/>
                                            </p:txEl>
                                          </p:spTgt>
                                        </p:tgtEl>
                                        <p:attrNameLst>
                                          <p:attrName>ppt_x</p:attrName>
                                        </p:attrNameLst>
                                      </p:cBhvr>
                                      <p:tavLst>
                                        <p:tav tm="0">
                                          <p:val>
                                            <p:strVal val="#ppt_x+#ppt_w/2"/>
                                          </p:val>
                                        </p:tav>
                                        <p:tav tm="100000">
                                          <p:val>
                                            <p:strVal val="#ppt_x"/>
                                          </p:val>
                                        </p:tav>
                                      </p:tavLst>
                                    </p:anim>
                                    <p:anim calcmode="lin" valueType="num">
                                      <p:cBhvr>
                                        <p:cTn id="29" dur="500" fill="hold"/>
                                        <p:tgtEl>
                                          <p:spTgt spid="28675">
                                            <p:txEl>
                                              <p:pRg st="3" end="3"/>
                                            </p:txEl>
                                          </p:spTgt>
                                        </p:tgtEl>
                                        <p:attrNameLst>
                                          <p:attrName>ppt_y</p:attrName>
                                        </p:attrNameLst>
                                      </p:cBhvr>
                                      <p:tavLst>
                                        <p:tav tm="0">
                                          <p:val>
                                            <p:strVal val="#ppt_y"/>
                                          </p:val>
                                        </p:tav>
                                        <p:tav tm="100000">
                                          <p:val>
                                            <p:strVal val="#ppt_y"/>
                                          </p:val>
                                        </p:tav>
                                      </p:tavLst>
                                    </p:anim>
                                    <p:anim calcmode="lin" valueType="num">
                                      <p:cBhvr>
                                        <p:cTn id="30" dur="500" fill="hold"/>
                                        <p:tgtEl>
                                          <p:spTgt spid="28675">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28675">
                                            <p:txEl>
                                              <p:pRg st="3" end="3"/>
                                            </p:txEl>
                                          </p:spTgt>
                                        </p:tgtEl>
                                        <p:attrNameLst>
                                          <p:attrName>ppt_h</p:attrName>
                                        </p:attrNameLst>
                                      </p:cBhvr>
                                      <p:tavLst>
                                        <p:tav tm="0">
                                          <p:val>
                                            <p:strVal val="#ppt_h"/>
                                          </p:val>
                                        </p:tav>
                                        <p:tav tm="100000">
                                          <p:val>
                                            <p:strVal val="#ppt_h"/>
                                          </p:val>
                                        </p:tav>
                                      </p:tavLst>
                                    </p:anim>
                                  </p:childTnLst>
                                </p:cTn>
                              </p:par>
                            </p:childTnLst>
                          </p:cTn>
                        </p:par>
                        <p:par>
                          <p:cTn id="32" fill="hold" nodeType="afterGroup">
                            <p:stCondLst>
                              <p:cond delay="10000"/>
                            </p:stCondLst>
                            <p:childTnLst>
                              <p:par>
                                <p:cTn id="33" presetID="17" presetClass="entr" presetSubtype="2" fill="hold" grpId="0" nodeType="afterEffect">
                                  <p:stCondLst>
                                    <p:cond delay="2000"/>
                                  </p:stCondLst>
                                  <p:childTnLst>
                                    <p:set>
                                      <p:cBhvr>
                                        <p:cTn id="34" dur="1" fill="hold">
                                          <p:stCondLst>
                                            <p:cond delay="0"/>
                                          </p:stCondLst>
                                        </p:cTn>
                                        <p:tgtEl>
                                          <p:spTgt spid="28675">
                                            <p:txEl>
                                              <p:pRg st="4" end="4"/>
                                            </p:txEl>
                                          </p:spTgt>
                                        </p:tgtEl>
                                        <p:attrNameLst>
                                          <p:attrName>style.visibility</p:attrName>
                                        </p:attrNameLst>
                                      </p:cBhvr>
                                      <p:to>
                                        <p:strVal val="visible"/>
                                      </p:to>
                                    </p:set>
                                    <p:anim calcmode="lin" valueType="num">
                                      <p:cBhvr>
                                        <p:cTn id="35" dur="500" fill="hold"/>
                                        <p:tgtEl>
                                          <p:spTgt spid="28675">
                                            <p:txEl>
                                              <p:pRg st="4" end="4"/>
                                            </p:txEl>
                                          </p:spTgt>
                                        </p:tgtEl>
                                        <p:attrNameLst>
                                          <p:attrName>ppt_x</p:attrName>
                                        </p:attrNameLst>
                                      </p:cBhvr>
                                      <p:tavLst>
                                        <p:tav tm="0">
                                          <p:val>
                                            <p:strVal val="#ppt_x+#ppt_w/2"/>
                                          </p:val>
                                        </p:tav>
                                        <p:tav tm="100000">
                                          <p:val>
                                            <p:strVal val="#ppt_x"/>
                                          </p:val>
                                        </p:tav>
                                      </p:tavLst>
                                    </p:anim>
                                    <p:anim calcmode="lin" valueType="num">
                                      <p:cBhvr>
                                        <p:cTn id="36" dur="500" fill="hold"/>
                                        <p:tgtEl>
                                          <p:spTgt spid="28675">
                                            <p:txEl>
                                              <p:pRg st="4" end="4"/>
                                            </p:txEl>
                                          </p:spTgt>
                                        </p:tgtEl>
                                        <p:attrNameLst>
                                          <p:attrName>ppt_y</p:attrName>
                                        </p:attrNameLst>
                                      </p:cBhvr>
                                      <p:tavLst>
                                        <p:tav tm="0">
                                          <p:val>
                                            <p:strVal val="#ppt_y"/>
                                          </p:val>
                                        </p:tav>
                                        <p:tav tm="100000">
                                          <p:val>
                                            <p:strVal val="#ppt_y"/>
                                          </p:val>
                                        </p:tav>
                                      </p:tavLst>
                                    </p:anim>
                                    <p:anim calcmode="lin" valueType="num">
                                      <p:cBhvr>
                                        <p:cTn id="37" dur="500" fill="hold"/>
                                        <p:tgtEl>
                                          <p:spTgt spid="28675">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28675">
                                            <p:txEl>
                                              <p:pRg st="4" end="4"/>
                                            </p:txEl>
                                          </p:spTgt>
                                        </p:tgtEl>
                                        <p:attrNameLst>
                                          <p:attrName>ppt_h</p:attrName>
                                        </p:attrNameLst>
                                      </p:cBhvr>
                                      <p:tavLst>
                                        <p:tav tm="0">
                                          <p:val>
                                            <p:strVal val="#ppt_h"/>
                                          </p:val>
                                        </p:tav>
                                        <p:tav tm="100000">
                                          <p:val>
                                            <p:strVal val="#ppt_h"/>
                                          </p:val>
                                        </p:tav>
                                      </p:tavLst>
                                    </p:anim>
                                  </p:childTnLst>
                                </p:cTn>
                              </p:par>
                            </p:childTnLst>
                          </p:cTn>
                        </p:par>
                        <p:par>
                          <p:cTn id="39" fill="hold" nodeType="afterGroup">
                            <p:stCondLst>
                              <p:cond delay="12500"/>
                            </p:stCondLst>
                            <p:childTnLst>
                              <p:par>
                                <p:cTn id="40" presetID="17" presetClass="entr" presetSubtype="2" fill="hold" grpId="0" nodeType="afterEffect">
                                  <p:stCondLst>
                                    <p:cond delay="2000"/>
                                  </p:stCondLst>
                                  <p:childTnLst>
                                    <p:set>
                                      <p:cBhvr>
                                        <p:cTn id="41" dur="1" fill="hold">
                                          <p:stCondLst>
                                            <p:cond delay="0"/>
                                          </p:stCondLst>
                                        </p:cTn>
                                        <p:tgtEl>
                                          <p:spTgt spid="28675">
                                            <p:txEl>
                                              <p:pRg st="5" end="5"/>
                                            </p:txEl>
                                          </p:spTgt>
                                        </p:tgtEl>
                                        <p:attrNameLst>
                                          <p:attrName>style.visibility</p:attrName>
                                        </p:attrNameLst>
                                      </p:cBhvr>
                                      <p:to>
                                        <p:strVal val="visible"/>
                                      </p:to>
                                    </p:set>
                                    <p:anim calcmode="lin" valueType="num">
                                      <p:cBhvr>
                                        <p:cTn id="42" dur="500" fill="hold"/>
                                        <p:tgtEl>
                                          <p:spTgt spid="28675">
                                            <p:txEl>
                                              <p:pRg st="5" end="5"/>
                                            </p:txEl>
                                          </p:spTgt>
                                        </p:tgtEl>
                                        <p:attrNameLst>
                                          <p:attrName>ppt_x</p:attrName>
                                        </p:attrNameLst>
                                      </p:cBhvr>
                                      <p:tavLst>
                                        <p:tav tm="0">
                                          <p:val>
                                            <p:strVal val="#ppt_x+#ppt_w/2"/>
                                          </p:val>
                                        </p:tav>
                                        <p:tav tm="100000">
                                          <p:val>
                                            <p:strVal val="#ppt_x"/>
                                          </p:val>
                                        </p:tav>
                                      </p:tavLst>
                                    </p:anim>
                                    <p:anim calcmode="lin" valueType="num">
                                      <p:cBhvr>
                                        <p:cTn id="43" dur="500" fill="hold"/>
                                        <p:tgtEl>
                                          <p:spTgt spid="28675">
                                            <p:txEl>
                                              <p:pRg st="5" end="5"/>
                                            </p:txEl>
                                          </p:spTgt>
                                        </p:tgtEl>
                                        <p:attrNameLst>
                                          <p:attrName>ppt_y</p:attrName>
                                        </p:attrNameLst>
                                      </p:cBhvr>
                                      <p:tavLst>
                                        <p:tav tm="0">
                                          <p:val>
                                            <p:strVal val="#ppt_y"/>
                                          </p:val>
                                        </p:tav>
                                        <p:tav tm="100000">
                                          <p:val>
                                            <p:strVal val="#ppt_y"/>
                                          </p:val>
                                        </p:tav>
                                      </p:tavLst>
                                    </p:anim>
                                    <p:anim calcmode="lin" valueType="num">
                                      <p:cBhvr>
                                        <p:cTn id="44" dur="500" fill="hold"/>
                                        <p:tgtEl>
                                          <p:spTgt spid="28675">
                                            <p:txEl>
                                              <p:pRg st="5" end="5"/>
                                            </p:txEl>
                                          </p:spTgt>
                                        </p:tgtEl>
                                        <p:attrNameLst>
                                          <p:attrName>ppt_w</p:attrName>
                                        </p:attrNameLst>
                                      </p:cBhvr>
                                      <p:tavLst>
                                        <p:tav tm="0">
                                          <p:val>
                                            <p:fltVal val="0"/>
                                          </p:val>
                                        </p:tav>
                                        <p:tav tm="100000">
                                          <p:val>
                                            <p:strVal val="#ppt_w"/>
                                          </p:val>
                                        </p:tav>
                                      </p:tavLst>
                                    </p:anim>
                                    <p:anim calcmode="lin" valueType="num">
                                      <p:cBhvr>
                                        <p:cTn id="45" dur="500" fill="hold"/>
                                        <p:tgtEl>
                                          <p:spTgt spid="28675">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advAuto="200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685800" y="2667000"/>
            <a:ext cx="7772400" cy="3657600"/>
          </a:xfrm>
        </p:spPr>
        <p:txBody>
          <a:bodyPr/>
          <a:lstStyle/>
          <a:p>
            <a:pPr>
              <a:buFontTx/>
              <a:buNone/>
            </a:pPr>
            <a:r>
              <a:rPr lang="en-US" altLang="en-US" sz="2800" smtClean="0"/>
              <a:t>1) Inhibiting Experimentation</a:t>
            </a:r>
          </a:p>
          <a:p>
            <a:pPr>
              <a:buFontTx/>
              <a:buNone/>
            </a:pPr>
            <a:r>
              <a:rPr lang="en-US" altLang="en-US" sz="2800" smtClean="0"/>
              <a:t>2) Cutting Cost But Not Service </a:t>
            </a:r>
          </a:p>
          <a:p>
            <a:pPr>
              <a:buFontTx/>
              <a:buNone/>
            </a:pPr>
            <a:r>
              <a:rPr lang="en-US" altLang="en-US" sz="2800" smtClean="0"/>
              <a:t>3) Stifling Overachievement</a:t>
            </a:r>
          </a:p>
          <a:p>
            <a:pPr>
              <a:buFontTx/>
              <a:buNone/>
            </a:pPr>
            <a:r>
              <a:rPr lang="en-US" altLang="en-US" sz="2800" smtClean="0"/>
              <a:t>4) No Start-up Funds</a:t>
            </a:r>
          </a:p>
          <a:p>
            <a:pPr>
              <a:buFontTx/>
              <a:buNone/>
            </a:pPr>
            <a:r>
              <a:rPr lang="en-US" altLang="en-US" sz="2800" smtClean="0"/>
              <a:t>5) Inhibiting Symbiotic Relationships</a:t>
            </a:r>
          </a:p>
          <a:p>
            <a:pPr>
              <a:buFontTx/>
              <a:buNone/>
            </a:pPr>
            <a:r>
              <a:rPr lang="en-US" altLang="en-US" sz="2800" smtClean="0"/>
              <a:t>6) Risk Identification</a:t>
            </a:r>
          </a:p>
          <a:p>
            <a:pPr>
              <a:buFontTx/>
              <a:buNone/>
            </a:pPr>
            <a:r>
              <a:rPr lang="en-US" altLang="en-US" sz="2800" smtClean="0"/>
              <a:t>-Contract Risk and Contract Management Risk</a:t>
            </a:r>
          </a:p>
        </p:txBody>
      </p:sp>
      <p:graphicFrame>
        <p:nvGraphicFramePr>
          <p:cNvPr id="32773" name="Object 5"/>
          <p:cNvGraphicFramePr>
            <a:graphicFrameLocks noChangeAspect="1"/>
          </p:cNvGraphicFramePr>
          <p:nvPr/>
        </p:nvGraphicFramePr>
        <p:xfrm>
          <a:off x="6400800" y="1905000"/>
          <a:ext cx="2203450" cy="2971800"/>
        </p:xfrm>
        <a:graphic>
          <a:graphicData uri="http://schemas.openxmlformats.org/presentationml/2006/ole">
            <mc:AlternateContent xmlns:mc="http://schemas.openxmlformats.org/markup-compatibility/2006">
              <mc:Choice xmlns:v="urn:schemas-microsoft-com:vml" Requires="v">
                <p:oleObj spid="_x0000_s5134" name="Clip" r:id="rId4" imgW="1348740" imgH="1817827" progId="MS_ClipArt_Gallery.2">
                  <p:embed/>
                </p:oleObj>
              </mc:Choice>
              <mc:Fallback>
                <p:oleObj name="Clip" r:id="rId4" imgW="1348740" imgH="1817827"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0800" y="1905000"/>
                        <a:ext cx="2203450" cy="297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Rectangle 2"/>
          <p:cNvSpPr>
            <a:spLocks noGrp="1" noChangeArrowheads="1"/>
          </p:cNvSpPr>
          <p:nvPr>
            <p:ph type="title"/>
          </p:nvPr>
        </p:nvSpPr>
        <p:spPr>
          <a:xfrm>
            <a:off x="533400" y="827822"/>
            <a:ext cx="8229600" cy="1143000"/>
          </a:xfrm>
        </p:spPr>
        <p:txBody>
          <a:bodyPr>
            <a:normAutofit fontScale="90000"/>
          </a:bodyPr>
          <a:lstStyle/>
          <a:p>
            <a:pPr>
              <a:defRPr/>
            </a:pPr>
            <a:r>
              <a:rPr lang="en-US" altLang="en-US" sz="4000" b="1" dirty="0">
                <a:solidFill>
                  <a:srgbClr val="782F40"/>
                </a:solidFill>
                <a:effectLst>
                  <a:outerShdw blurRad="50000" dist="30000" dir="5400000" algn="tl" rotWithShape="0">
                    <a:srgbClr val="000000">
                      <a:alpha val="30000"/>
                    </a:srgbClr>
                  </a:outerShdw>
                </a:effectLst>
              </a:rPr>
              <a:t>Step I: Planning</a:t>
            </a:r>
            <a:r>
              <a:rPr lang="en-US" altLang="en-US" dirty="0" smtClean="0"/>
              <a:t/>
            </a:r>
            <a:br>
              <a:rPr lang="en-US" altLang="en-US" dirty="0" smtClean="0"/>
            </a:br>
            <a:r>
              <a:rPr lang="en-US" altLang="en-US" sz="3600" dirty="0" smtClean="0"/>
              <a:t>Understanding Achievement Goals</a:t>
            </a:r>
            <a:r>
              <a:rPr lang="en-US" altLang="en-US" dirty="0" smtClean="0"/>
              <a:t/>
            </a:r>
            <a:br>
              <a:rPr lang="en-US" altLang="en-US" dirty="0" smtClean="0"/>
            </a:br>
            <a:r>
              <a:rPr lang="en-US" altLang="en-US" dirty="0" smtClean="0"/>
              <a:t>Potential Pitfalls</a:t>
            </a: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200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wipe(down)">
                                      <p:cBhvr>
                                        <p:cTn id="7" dur="500"/>
                                        <p:tgtEl>
                                          <p:spTgt spid="13315">
                                            <p:txEl>
                                              <p:pRg st="0" end="0"/>
                                            </p:txEl>
                                          </p:spTgt>
                                        </p:tgtEl>
                                      </p:cBhvr>
                                    </p:animEffect>
                                  </p:childTnLst>
                                </p:cTn>
                              </p:par>
                            </p:childTnLst>
                          </p:cTn>
                        </p:par>
                        <p:par>
                          <p:cTn id="8" fill="hold" nodeType="afterGroup">
                            <p:stCondLst>
                              <p:cond delay="2500"/>
                            </p:stCondLst>
                            <p:childTnLst>
                              <p:par>
                                <p:cTn id="9" presetID="22" presetClass="entr" presetSubtype="4" fill="hold" grpId="0" nodeType="afterEffect">
                                  <p:stCondLst>
                                    <p:cond delay="2000"/>
                                  </p:stCondLst>
                                  <p:childTnLst>
                                    <p:set>
                                      <p:cBhvr>
                                        <p:cTn id="10" dur="1" fill="hold">
                                          <p:stCondLst>
                                            <p:cond delay="0"/>
                                          </p:stCondLst>
                                        </p:cTn>
                                        <p:tgtEl>
                                          <p:spTgt spid="13315">
                                            <p:txEl>
                                              <p:pRg st="1" end="1"/>
                                            </p:txEl>
                                          </p:spTgt>
                                        </p:tgtEl>
                                        <p:attrNameLst>
                                          <p:attrName>style.visibility</p:attrName>
                                        </p:attrNameLst>
                                      </p:cBhvr>
                                      <p:to>
                                        <p:strVal val="visible"/>
                                      </p:to>
                                    </p:set>
                                    <p:animEffect transition="in" filter="wipe(down)">
                                      <p:cBhvr>
                                        <p:cTn id="11" dur="500"/>
                                        <p:tgtEl>
                                          <p:spTgt spid="13315">
                                            <p:txEl>
                                              <p:pRg st="1" end="1"/>
                                            </p:txEl>
                                          </p:spTgt>
                                        </p:tgtEl>
                                      </p:cBhvr>
                                    </p:animEffect>
                                  </p:childTnLst>
                                </p:cTn>
                              </p:par>
                            </p:childTnLst>
                          </p:cTn>
                        </p:par>
                        <p:par>
                          <p:cTn id="12" fill="hold" nodeType="afterGroup">
                            <p:stCondLst>
                              <p:cond delay="5000"/>
                            </p:stCondLst>
                            <p:childTnLst>
                              <p:par>
                                <p:cTn id="13" presetID="22" presetClass="entr" presetSubtype="4" fill="hold" grpId="0" nodeType="afterEffect">
                                  <p:stCondLst>
                                    <p:cond delay="2000"/>
                                  </p:stCondLst>
                                  <p:childTnLst>
                                    <p:set>
                                      <p:cBhvr>
                                        <p:cTn id="14" dur="1" fill="hold">
                                          <p:stCondLst>
                                            <p:cond delay="0"/>
                                          </p:stCondLst>
                                        </p:cTn>
                                        <p:tgtEl>
                                          <p:spTgt spid="13315">
                                            <p:txEl>
                                              <p:pRg st="2" end="2"/>
                                            </p:txEl>
                                          </p:spTgt>
                                        </p:tgtEl>
                                        <p:attrNameLst>
                                          <p:attrName>style.visibility</p:attrName>
                                        </p:attrNameLst>
                                      </p:cBhvr>
                                      <p:to>
                                        <p:strVal val="visible"/>
                                      </p:to>
                                    </p:set>
                                    <p:animEffect transition="in" filter="wipe(down)">
                                      <p:cBhvr>
                                        <p:cTn id="15" dur="500"/>
                                        <p:tgtEl>
                                          <p:spTgt spid="13315">
                                            <p:txEl>
                                              <p:pRg st="2" end="2"/>
                                            </p:txEl>
                                          </p:spTgt>
                                        </p:tgtEl>
                                      </p:cBhvr>
                                    </p:animEffect>
                                  </p:childTnLst>
                                </p:cTn>
                              </p:par>
                            </p:childTnLst>
                          </p:cTn>
                        </p:par>
                        <p:par>
                          <p:cTn id="16" fill="hold" nodeType="afterGroup">
                            <p:stCondLst>
                              <p:cond delay="7500"/>
                            </p:stCondLst>
                            <p:childTnLst>
                              <p:par>
                                <p:cTn id="17" presetID="22" presetClass="entr" presetSubtype="4" fill="hold" grpId="0" nodeType="afterEffect">
                                  <p:stCondLst>
                                    <p:cond delay="2000"/>
                                  </p:stCondLst>
                                  <p:childTnLst>
                                    <p:set>
                                      <p:cBhvr>
                                        <p:cTn id="18" dur="1" fill="hold">
                                          <p:stCondLst>
                                            <p:cond delay="0"/>
                                          </p:stCondLst>
                                        </p:cTn>
                                        <p:tgtEl>
                                          <p:spTgt spid="13315">
                                            <p:txEl>
                                              <p:pRg st="3" end="3"/>
                                            </p:txEl>
                                          </p:spTgt>
                                        </p:tgtEl>
                                        <p:attrNameLst>
                                          <p:attrName>style.visibility</p:attrName>
                                        </p:attrNameLst>
                                      </p:cBhvr>
                                      <p:to>
                                        <p:strVal val="visible"/>
                                      </p:to>
                                    </p:set>
                                    <p:animEffect transition="in" filter="wipe(down)">
                                      <p:cBhvr>
                                        <p:cTn id="19" dur="500"/>
                                        <p:tgtEl>
                                          <p:spTgt spid="13315">
                                            <p:txEl>
                                              <p:pRg st="3" end="3"/>
                                            </p:txEl>
                                          </p:spTgt>
                                        </p:tgtEl>
                                      </p:cBhvr>
                                    </p:animEffect>
                                  </p:childTnLst>
                                </p:cTn>
                              </p:par>
                            </p:childTnLst>
                          </p:cTn>
                        </p:par>
                        <p:par>
                          <p:cTn id="20" fill="hold" nodeType="afterGroup">
                            <p:stCondLst>
                              <p:cond delay="10000"/>
                            </p:stCondLst>
                            <p:childTnLst>
                              <p:par>
                                <p:cTn id="21" presetID="22" presetClass="entr" presetSubtype="4" fill="hold" grpId="0" nodeType="afterEffect">
                                  <p:stCondLst>
                                    <p:cond delay="2000"/>
                                  </p:stCondLst>
                                  <p:childTnLst>
                                    <p:set>
                                      <p:cBhvr>
                                        <p:cTn id="22" dur="1" fill="hold">
                                          <p:stCondLst>
                                            <p:cond delay="0"/>
                                          </p:stCondLst>
                                        </p:cTn>
                                        <p:tgtEl>
                                          <p:spTgt spid="13315">
                                            <p:txEl>
                                              <p:pRg st="4" end="4"/>
                                            </p:txEl>
                                          </p:spTgt>
                                        </p:tgtEl>
                                        <p:attrNameLst>
                                          <p:attrName>style.visibility</p:attrName>
                                        </p:attrNameLst>
                                      </p:cBhvr>
                                      <p:to>
                                        <p:strVal val="visible"/>
                                      </p:to>
                                    </p:set>
                                    <p:animEffect transition="in" filter="wipe(down)">
                                      <p:cBhvr>
                                        <p:cTn id="23" dur="500"/>
                                        <p:tgtEl>
                                          <p:spTgt spid="13315">
                                            <p:txEl>
                                              <p:pRg st="4" end="4"/>
                                            </p:txEl>
                                          </p:spTgt>
                                        </p:tgtEl>
                                      </p:cBhvr>
                                    </p:animEffect>
                                  </p:childTnLst>
                                </p:cTn>
                              </p:par>
                            </p:childTnLst>
                          </p:cTn>
                        </p:par>
                        <p:par>
                          <p:cTn id="24" fill="hold" nodeType="afterGroup">
                            <p:stCondLst>
                              <p:cond delay="12500"/>
                            </p:stCondLst>
                            <p:childTnLst>
                              <p:par>
                                <p:cTn id="25" presetID="22" presetClass="entr" presetSubtype="4" fill="hold" grpId="0" nodeType="afterEffect">
                                  <p:stCondLst>
                                    <p:cond delay="2000"/>
                                  </p:stCondLst>
                                  <p:childTnLst>
                                    <p:set>
                                      <p:cBhvr>
                                        <p:cTn id="26" dur="1" fill="hold">
                                          <p:stCondLst>
                                            <p:cond delay="0"/>
                                          </p:stCondLst>
                                        </p:cTn>
                                        <p:tgtEl>
                                          <p:spTgt spid="13315">
                                            <p:txEl>
                                              <p:pRg st="5" end="5"/>
                                            </p:txEl>
                                          </p:spTgt>
                                        </p:tgtEl>
                                        <p:attrNameLst>
                                          <p:attrName>style.visibility</p:attrName>
                                        </p:attrNameLst>
                                      </p:cBhvr>
                                      <p:to>
                                        <p:strVal val="visible"/>
                                      </p:to>
                                    </p:set>
                                    <p:animEffect transition="in" filter="wipe(down)">
                                      <p:cBhvr>
                                        <p:cTn id="27" dur="500"/>
                                        <p:tgtEl>
                                          <p:spTgt spid="13315">
                                            <p:txEl>
                                              <p:pRg st="5" end="5"/>
                                            </p:txEl>
                                          </p:spTgt>
                                        </p:tgtEl>
                                      </p:cBhvr>
                                    </p:animEffect>
                                  </p:childTnLst>
                                </p:cTn>
                              </p:par>
                            </p:childTnLst>
                          </p:cTn>
                        </p:par>
                        <p:par>
                          <p:cTn id="28" fill="hold" nodeType="afterGroup">
                            <p:stCondLst>
                              <p:cond delay="15000"/>
                            </p:stCondLst>
                            <p:childTnLst>
                              <p:par>
                                <p:cTn id="29" presetID="22" presetClass="entr" presetSubtype="4" fill="hold" grpId="0" nodeType="afterEffect">
                                  <p:stCondLst>
                                    <p:cond delay="2000"/>
                                  </p:stCondLst>
                                  <p:childTnLst>
                                    <p:set>
                                      <p:cBhvr>
                                        <p:cTn id="30" dur="1" fill="hold">
                                          <p:stCondLst>
                                            <p:cond delay="0"/>
                                          </p:stCondLst>
                                        </p:cTn>
                                        <p:tgtEl>
                                          <p:spTgt spid="13315">
                                            <p:txEl>
                                              <p:pRg st="6" end="6"/>
                                            </p:txEl>
                                          </p:spTgt>
                                        </p:tgtEl>
                                        <p:attrNameLst>
                                          <p:attrName>style.visibility</p:attrName>
                                        </p:attrNameLst>
                                      </p:cBhvr>
                                      <p:to>
                                        <p:strVal val="visible"/>
                                      </p:to>
                                    </p:set>
                                    <p:animEffect transition="in" filter="wipe(down)">
                                      <p:cBhvr>
                                        <p:cTn id="31" dur="500"/>
                                        <p:tgtEl>
                                          <p:spTgt spid="133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advAuto="200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p:txBody>
          <a:bodyPr>
            <a:normAutofit fontScale="92500" lnSpcReduction="20000"/>
          </a:bodyPr>
          <a:lstStyle/>
          <a:p>
            <a:pPr marL="609600" indent="-609600">
              <a:buFontTx/>
              <a:buNone/>
            </a:pPr>
            <a:r>
              <a:rPr lang="en-US" altLang="en-US" smtClean="0"/>
              <a:t>What is Risk Management?</a:t>
            </a:r>
          </a:p>
          <a:p>
            <a:pPr marL="609600" indent="-609600">
              <a:buFontTx/>
              <a:buNone/>
            </a:pPr>
            <a:r>
              <a:rPr lang="en-US" altLang="en-US" i="1" smtClean="0"/>
              <a:t>The culture, processes, and structures that are directed toward the effective management of potential opportunities and adverse effects.</a:t>
            </a:r>
          </a:p>
          <a:p>
            <a:pPr marL="609600" indent="-609600">
              <a:buFontTx/>
              <a:buNone/>
            </a:pPr>
            <a:endParaRPr lang="en-US" altLang="en-US" smtClean="0"/>
          </a:p>
          <a:p>
            <a:pPr marL="609600" indent="-609600">
              <a:buFontTx/>
              <a:buNone/>
            </a:pPr>
            <a:r>
              <a:rPr lang="en-US" altLang="en-US" smtClean="0"/>
              <a:t>Why does it Matter?</a:t>
            </a:r>
          </a:p>
          <a:p>
            <a:pPr marL="609600" indent="-609600"/>
            <a:endParaRPr lang="en-US" altLang="en-US" smtClean="0"/>
          </a:p>
        </p:txBody>
      </p:sp>
      <p:sp>
        <p:nvSpPr>
          <p:cNvPr id="7" name="Rectangle 2"/>
          <p:cNvSpPr>
            <a:spLocks noGrp="1" noChangeArrowheads="1"/>
          </p:cNvSpPr>
          <p:nvPr>
            <p:ph type="title"/>
          </p:nvPr>
        </p:nvSpPr>
        <p:spPr>
          <a:xfrm>
            <a:off x="533400" y="827822"/>
            <a:ext cx="8229600" cy="1143000"/>
          </a:xfrm>
        </p:spPr>
        <p:txBody>
          <a:bodyPr>
            <a:normAutofit fontScale="90000"/>
          </a:bodyPr>
          <a:lstStyle/>
          <a:p>
            <a:pPr>
              <a:defRPr/>
            </a:pPr>
            <a:r>
              <a:rPr lang="en-US" altLang="en-US" sz="4000" b="1" dirty="0">
                <a:solidFill>
                  <a:srgbClr val="782F40"/>
                </a:solidFill>
                <a:effectLst>
                  <a:outerShdw blurRad="50000" dist="30000" dir="5400000" algn="tl" rotWithShape="0">
                    <a:srgbClr val="000000">
                      <a:alpha val="30000"/>
                    </a:srgbClr>
                  </a:outerShdw>
                </a:effectLst>
              </a:rPr>
              <a:t>Step I: Planning</a:t>
            </a:r>
            <a:r>
              <a:rPr lang="en-US" altLang="en-US" dirty="0" smtClean="0"/>
              <a:t/>
            </a:r>
            <a:br>
              <a:rPr lang="en-US" altLang="en-US" dirty="0" smtClean="0"/>
            </a:br>
            <a:r>
              <a:rPr lang="en-US" altLang="en-US" sz="3600" dirty="0" smtClean="0"/>
              <a:t>Risk Management</a:t>
            </a:r>
            <a:endParaRPr lang="en-US" alt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p:txBody>
          <a:bodyPr>
            <a:normAutofit fontScale="85000" lnSpcReduction="20000"/>
          </a:bodyPr>
          <a:lstStyle/>
          <a:p>
            <a:pPr marL="609600" indent="-609600">
              <a:buFontTx/>
              <a:buNone/>
            </a:pPr>
            <a:r>
              <a:rPr lang="en-US" altLang="en-US" dirty="0" smtClean="0"/>
              <a:t>The main steps in a risk management process:</a:t>
            </a:r>
          </a:p>
          <a:p>
            <a:pPr marL="609600" indent="-609600">
              <a:buFontTx/>
              <a:buAutoNum type="arabicPeriod"/>
            </a:pPr>
            <a:r>
              <a:rPr lang="en-US" altLang="en-US" dirty="0" smtClean="0"/>
              <a:t>Establish the context</a:t>
            </a:r>
          </a:p>
          <a:p>
            <a:pPr marL="609600" indent="-609600">
              <a:buFontTx/>
              <a:buAutoNum type="arabicPeriod"/>
            </a:pPr>
            <a:r>
              <a:rPr lang="en-US" altLang="en-US" dirty="0" smtClean="0"/>
              <a:t>Identify the Risks</a:t>
            </a:r>
          </a:p>
          <a:p>
            <a:pPr marL="609600" indent="-609600">
              <a:buFontTx/>
              <a:buAutoNum type="arabicPeriod"/>
            </a:pPr>
            <a:r>
              <a:rPr lang="en-US" altLang="en-US" dirty="0" smtClean="0"/>
              <a:t>Analyze and Quantify the Risks</a:t>
            </a:r>
          </a:p>
          <a:p>
            <a:pPr marL="609600" indent="-609600">
              <a:buFontTx/>
              <a:buAutoNum type="arabicPeriod"/>
            </a:pPr>
            <a:r>
              <a:rPr lang="en-US" altLang="en-US" dirty="0" smtClean="0"/>
              <a:t>Evaluate and Prioritize the Risks</a:t>
            </a:r>
          </a:p>
          <a:p>
            <a:pPr marL="609600" indent="-609600">
              <a:buFontTx/>
              <a:buAutoNum type="arabicPeriod"/>
            </a:pPr>
            <a:r>
              <a:rPr lang="en-US" altLang="en-US" dirty="0" smtClean="0"/>
              <a:t>Treat the Risks</a:t>
            </a:r>
          </a:p>
          <a:p>
            <a:pPr marL="609600" indent="-609600">
              <a:buFontTx/>
              <a:buAutoNum type="arabicPeriod"/>
            </a:pPr>
            <a:r>
              <a:rPr lang="en-US" altLang="en-US" dirty="0" smtClean="0"/>
              <a:t>Monitor and Review</a:t>
            </a:r>
          </a:p>
        </p:txBody>
      </p:sp>
      <p:sp>
        <p:nvSpPr>
          <p:cNvPr id="6" name="Rectangle 2"/>
          <p:cNvSpPr>
            <a:spLocks noGrp="1" noChangeArrowheads="1"/>
          </p:cNvSpPr>
          <p:nvPr>
            <p:ph type="title"/>
          </p:nvPr>
        </p:nvSpPr>
        <p:spPr>
          <a:xfrm>
            <a:off x="533400" y="827822"/>
            <a:ext cx="8229600" cy="1143000"/>
          </a:xfrm>
        </p:spPr>
        <p:txBody>
          <a:bodyPr>
            <a:normAutofit fontScale="90000"/>
          </a:bodyPr>
          <a:lstStyle/>
          <a:p>
            <a:pPr>
              <a:defRPr/>
            </a:pPr>
            <a:r>
              <a:rPr lang="en-US" altLang="en-US" sz="4000" b="1" dirty="0">
                <a:solidFill>
                  <a:srgbClr val="782F40"/>
                </a:solidFill>
                <a:effectLst>
                  <a:outerShdw blurRad="50000" dist="30000" dir="5400000" algn="tl" rotWithShape="0">
                    <a:srgbClr val="000000">
                      <a:alpha val="30000"/>
                    </a:srgbClr>
                  </a:outerShdw>
                </a:effectLst>
              </a:rPr>
              <a:t>Step I: Planning</a:t>
            </a:r>
            <a:r>
              <a:rPr lang="en-US" altLang="en-US" dirty="0" smtClean="0"/>
              <a:t/>
            </a:r>
            <a:br>
              <a:rPr lang="en-US" altLang="en-US" dirty="0" smtClean="0"/>
            </a:br>
            <a:r>
              <a:rPr lang="en-US" altLang="en-US" sz="3600" dirty="0" smtClean="0"/>
              <a:t>Stages in Managing Risk</a:t>
            </a:r>
            <a:endParaRPr lang="en-US" alt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685800" y="2286000"/>
            <a:ext cx="7772400" cy="3505200"/>
          </a:xfrm>
        </p:spPr>
        <p:txBody>
          <a:bodyPr>
            <a:normAutofit fontScale="92500"/>
          </a:bodyPr>
          <a:lstStyle/>
          <a:p>
            <a:r>
              <a:rPr lang="en-US" altLang="en-US" dirty="0" smtClean="0"/>
              <a:t>Start Simple &amp; Build</a:t>
            </a:r>
          </a:p>
          <a:p>
            <a:r>
              <a:rPr lang="en-US" altLang="en-US" dirty="0" smtClean="0"/>
              <a:t>Monitor Performance Indicators Frequently</a:t>
            </a:r>
          </a:p>
          <a:p>
            <a:r>
              <a:rPr lang="en-US" altLang="en-US" dirty="0" smtClean="0"/>
              <a:t>Take an Adaptive Approach</a:t>
            </a:r>
          </a:p>
          <a:p>
            <a:r>
              <a:rPr lang="en-US" altLang="en-US" dirty="0" smtClean="0"/>
              <a:t>Encourage Collaboration with Contractors</a:t>
            </a:r>
          </a:p>
          <a:p>
            <a:r>
              <a:rPr lang="en-US" altLang="en-US" dirty="0" smtClean="0"/>
              <a:t>Reward Contractors who Demonstrate Well Defined Progress Consistently</a:t>
            </a:r>
          </a:p>
        </p:txBody>
      </p:sp>
      <p:sp>
        <p:nvSpPr>
          <p:cNvPr id="38917" name="Text Box 5"/>
          <p:cNvSpPr txBox="1">
            <a:spLocks noChangeArrowheads="1"/>
          </p:cNvSpPr>
          <p:nvPr/>
        </p:nvSpPr>
        <p:spPr bwMode="auto">
          <a:xfrm>
            <a:off x="1036320" y="5633303"/>
            <a:ext cx="76962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000" dirty="0"/>
              <a:t>Robert D. </a:t>
            </a:r>
            <a:r>
              <a:rPr lang="en-US" altLang="en-US" sz="1000" dirty="0" err="1"/>
              <a:t>Behn</a:t>
            </a:r>
            <a:r>
              <a:rPr lang="en-US" altLang="en-US" sz="1000" dirty="0"/>
              <a:t> &amp; Peter A. Kant, “Strategies for Avoiding the Pitfalls of Performance Contracting,” Public Productivity and</a:t>
            </a:r>
          </a:p>
          <a:p>
            <a:pPr>
              <a:spcBef>
                <a:spcPct val="50000"/>
              </a:spcBef>
            </a:pPr>
            <a:r>
              <a:rPr lang="en-US" altLang="en-US" sz="1000" dirty="0"/>
              <a:t> Management Review, 22 (4), 1999, 470-89.</a:t>
            </a:r>
          </a:p>
        </p:txBody>
      </p:sp>
      <p:sp>
        <p:nvSpPr>
          <p:cNvPr id="7" name="Rectangle 2"/>
          <p:cNvSpPr>
            <a:spLocks noGrp="1" noChangeArrowheads="1"/>
          </p:cNvSpPr>
          <p:nvPr>
            <p:ph type="title"/>
          </p:nvPr>
        </p:nvSpPr>
        <p:spPr>
          <a:xfrm>
            <a:off x="533400" y="827822"/>
            <a:ext cx="8229600" cy="1143000"/>
          </a:xfrm>
        </p:spPr>
        <p:txBody>
          <a:bodyPr>
            <a:normAutofit fontScale="90000"/>
          </a:bodyPr>
          <a:lstStyle/>
          <a:p>
            <a:pPr>
              <a:defRPr/>
            </a:pPr>
            <a:r>
              <a:rPr lang="en-US" altLang="en-US" sz="4000" b="1" dirty="0">
                <a:solidFill>
                  <a:srgbClr val="782F40"/>
                </a:solidFill>
                <a:effectLst>
                  <a:outerShdw blurRad="50000" dist="30000" dir="5400000" algn="tl" rotWithShape="0">
                    <a:srgbClr val="000000">
                      <a:alpha val="30000"/>
                    </a:srgbClr>
                  </a:outerShdw>
                </a:effectLst>
              </a:rPr>
              <a:t>Step I: Planning</a:t>
            </a:r>
            <a:r>
              <a:rPr lang="en-US" altLang="en-US" dirty="0" smtClean="0"/>
              <a:t/>
            </a:r>
            <a:br>
              <a:rPr lang="en-US" altLang="en-US" dirty="0" smtClean="0"/>
            </a:br>
            <a:r>
              <a:rPr lang="en-US" altLang="en-US" sz="3600" dirty="0" smtClean="0"/>
              <a:t>Understanding Achievement Goals</a:t>
            </a:r>
            <a:r>
              <a:rPr lang="en-US" altLang="en-US" dirty="0" smtClean="0"/>
              <a:t/>
            </a:r>
            <a:br>
              <a:rPr lang="en-US" altLang="en-US" dirty="0" smtClean="0"/>
            </a:br>
            <a:r>
              <a:rPr lang="en-US" altLang="en-US" dirty="0" smtClean="0"/>
              <a:t>Avoiding Pitfalls</a:t>
            </a: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200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slide(fromBottom)">
                                      <p:cBhvr>
                                        <p:cTn id="7" dur="500"/>
                                        <p:tgtEl>
                                          <p:spTgt spid="14339">
                                            <p:txEl>
                                              <p:pRg st="0" end="0"/>
                                            </p:txEl>
                                          </p:spTgt>
                                        </p:tgtEl>
                                      </p:cBhvr>
                                    </p:animEffect>
                                  </p:childTnLst>
                                </p:cTn>
                              </p:par>
                            </p:childTnLst>
                          </p:cTn>
                        </p:par>
                        <p:par>
                          <p:cTn id="8" fill="hold" nodeType="afterGroup">
                            <p:stCondLst>
                              <p:cond delay="2500"/>
                            </p:stCondLst>
                            <p:childTnLst>
                              <p:par>
                                <p:cTn id="9" presetID="12" presetClass="entr" presetSubtype="4" fill="hold" grpId="0" nodeType="afterEffect">
                                  <p:stCondLst>
                                    <p:cond delay="2000"/>
                                  </p:stCondLst>
                                  <p:childTnLst>
                                    <p:set>
                                      <p:cBhvr>
                                        <p:cTn id="10" dur="1" fill="hold">
                                          <p:stCondLst>
                                            <p:cond delay="0"/>
                                          </p:stCondLst>
                                        </p:cTn>
                                        <p:tgtEl>
                                          <p:spTgt spid="14339">
                                            <p:txEl>
                                              <p:pRg st="1" end="1"/>
                                            </p:txEl>
                                          </p:spTgt>
                                        </p:tgtEl>
                                        <p:attrNameLst>
                                          <p:attrName>style.visibility</p:attrName>
                                        </p:attrNameLst>
                                      </p:cBhvr>
                                      <p:to>
                                        <p:strVal val="visible"/>
                                      </p:to>
                                    </p:set>
                                    <p:animEffect transition="in" filter="slide(fromBottom)">
                                      <p:cBhvr>
                                        <p:cTn id="11" dur="500"/>
                                        <p:tgtEl>
                                          <p:spTgt spid="14339">
                                            <p:txEl>
                                              <p:pRg st="1" end="1"/>
                                            </p:txEl>
                                          </p:spTgt>
                                        </p:tgtEl>
                                      </p:cBhvr>
                                    </p:animEffect>
                                  </p:childTnLst>
                                </p:cTn>
                              </p:par>
                            </p:childTnLst>
                          </p:cTn>
                        </p:par>
                        <p:par>
                          <p:cTn id="12" fill="hold" nodeType="afterGroup">
                            <p:stCondLst>
                              <p:cond delay="5000"/>
                            </p:stCondLst>
                            <p:childTnLst>
                              <p:par>
                                <p:cTn id="13" presetID="12" presetClass="entr" presetSubtype="4" fill="hold" grpId="0" nodeType="afterEffect">
                                  <p:stCondLst>
                                    <p:cond delay="2000"/>
                                  </p:stCondLst>
                                  <p:childTnLst>
                                    <p:set>
                                      <p:cBhvr>
                                        <p:cTn id="14" dur="1" fill="hold">
                                          <p:stCondLst>
                                            <p:cond delay="0"/>
                                          </p:stCondLst>
                                        </p:cTn>
                                        <p:tgtEl>
                                          <p:spTgt spid="14339">
                                            <p:txEl>
                                              <p:pRg st="2" end="2"/>
                                            </p:txEl>
                                          </p:spTgt>
                                        </p:tgtEl>
                                        <p:attrNameLst>
                                          <p:attrName>style.visibility</p:attrName>
                                        </p:attrNameLst>
                                      </p:cBhvr>
                                      <p:to>
                                        <p:strVal val="visible"/>
                                      </p:to>
                                    </p:set>
                                    <p:animEffect transition="in" filter="slide(fromBottom)">
                                      <p:cBhvr>
                                        <p:cTn id="15" dur="500"/>
                                        <p:tgtEl>
                                          <p:spTgt spid="14339">
                                            <p:txEl>
                                              <p:pRg st="2" end="2"/>
                                            </p:txEl>
                                          </p:spTgt>
                                        </p:tgtEl>
                                      </p:cBhvr>
                                    </p:animEffect>
                                  </p:childTnLst>
                                </p:cTn>
                              </p:par>
                            </p:childTnLst>
                          </p:cTn>
                        </p:par>
                        <p:par>
                          <p:cTn id="16" fill="hold" nodeType="afterGroup">
                            <p:stCondLst>
                              <p:cond delay="7500"/>
                            </p:stCondLst>
                            <p:childTnLst>
                              <p:par>
                                <p:cTn id="17" presetID="12" presetClass="entr" presetSubtype="4" fill="hold" grpId="0" nodeType="afterEffect">
                                  <p:stCondLst>
                                    <p:cond delay="2000"/>
                                  </p:stCondLst>
                                  <p:childTnLst>
                                    <p:set>
                                      <p:cBhvr>
                                        <p:cTn id="18" dur="1" fill="hold">
                                          <p:stCondLst>
                                            <p:cond delay="0"/>
                                          </p:stCondLst>
                                        </p:cTn>
                                        <p:tgtEl>
                                          <p:spTgt spid="14339">
                                            <p:txEl>
                                              <p:pRg st="3" end="3"/>
                                            </p:txEl>
                                          </p:spTgt>
                                        </p:tgtEl>
                                        <p:attrNameLst>
                                          <p:attrName>style.visibility</p:attrName>
                                        </p:attrNameLst>
                                      </p:cBhvr>
                                      <p:to>
                                        <p:strVal val="visible"/>
                                      </p:to>
                                    </p:set>
                                    <p:animEffect transition="in" filter="slide(fromBottom)">
                                      <p:cBhvr>
                                        <p:cTn id="19" dur="500"/>
                                        <p:tgtEl>
                                          <p:spTgt spid="14339">
                                            <p:txEl>
                                              <p:pRg st="3" end="3"/>
                                            </p:txEl>
                                          </p:spTgt>
                                        </p:tgtEl>
                                      </p:cBhvr>
                                    </p:animEffect>
                                  </p:childTnLst>
                                </p:cTn>
                              </p:par>
                            </p:childTnLst>
                          </p:cTn>
                        </p:par>
                        <p:par>
                          <p:cTn id="20" fill="hold" nodeType="afterGroup">
                            <p:stCondLst>
                              <p:cond delay="10000"/>
                            </p:stCondLst>
                            <p:childTnLst>
                              <p:par>
                                <p:cTn id="21" presetID="12" presetClass="entr" presetSubtype="4" fill="hold" grpId="0" nodeType="afterEffect">
                                  <p:stCondLst>
                                    <p:cond delay="2000"/>
                                  </p:stCondLst>
                                  <p:childTnLst>
                                    <p:set>
                                      <p:cBhvr>
                                        <p:cTn id="22" dur="1" fill="hold">
                                          <p:stCondLst>
                                            <p:cond delay="0"/>
                                          </p:stCondLst>
                                        </p:cTn>
                                        <p:tgtEl>
                                          <p:spTgt spid="14339">
                                            <p:txEl>
                                              <p:pRg st="4" end="4"/>
                                            </p:txEl>
                                          </p:spTgt>
                                        </p:tgtEl>
                                        <p:attrNameLst>
                                          <p:attrName>style.visibility</p:attrName>
                                        </p:attrNameLst>
                                      </p:cBhvr>
                                      <p:to>
                                        <p:strVal val="visible"/>
                                      </p:to>
                                    </p:set>
                                    <p:animEffect transition="in" filter="slide(fromBottom)">
                                      <p:cBhvr>
                                        <p:cTn id="23" dur="500"/>
                                        <p:tgtEl>
                                          <p:spTgt spid="14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advAuto="200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502920" y="2362200"/>
            <a:ext cx="8229600" cy="3124200"/>
          </a:xfrm>
        </p:spPr>
        <p:txBody>
          <a:bodyPr>
            <a:normAutofit lnSpcReduction="10000"/>
          </a:bodyPr>
          <a:lstStyle/>
          <a:p>
            <a:pPr>
              <a:lnSpc>
                <a:spcPct val="90000"/>
              </a:lnSpc>
              <a:buFontTx/>
              <a:buNone/>
            </a:pPr>
            <a:endParaRPr lang="en-US" altLang="en-US" dirty="0" smtClean="0"/>
          </a:p>
          <a:p>
            <a:pPr>
              <a:lnSpc>
                <a:spcPct val="90000"/>
              </a:lnSpc>
              <a:buFontTx/>
              <a:buNone/>
            </a:pPr>
            <a:r>
              <a:rPr lang="en-US" altLang="en-US" i="1" dirty="0" smtClean="0"/>
              <a:t>The Contract Manager is the </a:t>
            </a:r>
            <a:r>
              <a:rPr lang="en-US" altLang="en-US" i="1" dirty="0" smtClean="0"/>
              <a:t>person charged </a:t>
            </a:r>
            <a:r>
              <a:rPr lang="en-US" altLang="en-US" i="1" dirty="0" smtClean="0"/>
              <a:t>with the daily administrative management of the contract. Primary duties are to plan activities, manage risk, monitor contractor performance and exercise delegated authority.</a:t>
            </a:r>
          </a:p>
        </p:txBody>
      </p:sp>
      <p:sp>
        <p:nvSpPr>
          <p:cNvPr id="6" name="Rectangle 2"/>
          <p:cNvSpPr txBox="1">
            <a:spLocks noChangeArrowheads="1"/>
          </p:cNvSpPr>
          <p:nvPr/>
        </p:nvSpPr>
        <p:spPr>
          <a:xfrm>
            <a:off x="533400" y="827822"/>
            <a:ext cx="8229600" cy="1143000"/>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a:lstStyle>
          <a:p>
            <a:pPr>
              <a:defRPr/>
            </a:pPr>
            <a:r>
              <a:rPr lang="en-US" altLang="en-US" sz="4000" b="1" dirty="0" smtClean="0">
                <a:solidFill>
                  <a:srgbClr val="782F40"/>
                </a:solidFill>
                <a:effectLst>
                  <a:outerShdw blurRad="50000" dist="30000" dir="5400000" algn="tl" rotWithShape="0">
                    <a:srgbClr val="000000">
                      <a:alpha val="30000"/>
                    </a:srgbClr>
                  </a:outerShdw>
                </a:effectLst>
              </a:rPr>
              <a:t>Step I: Planning</a:t>
            </a:r>
            <a:r>
              <a:rPr lang="en-US" altLang="en-US" dirty="0" smtClean="0"/>
              <a:t/>
            </a:r>
            <a:br>
              <a:rPr lang="en-US" altLang="en-US" dirty="0" smtClean="0"/>
            </a:br>
            <a:r>
              <a:rPr lang="en-US" altLang="en-US" sz="3600" dirty="0" smtClean="0"/>
              <a:t>Establishing a Contract Manager</a:t>
            </a:r>
            <a:endParaRPr lang="en-US" alt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1371600"/>
            <a:ext cx="7772400" cy="1143000"/>
          </a:xfrm>
        </p:spPr>
        <p:txBody>
          <a:bodyPr>
            <a:noAutofit/>
          </a:bodyPr>
          <a:lstStyle/>
          <a:p>
            <a:pPr>
              <a:defRPr/>
            </a:pPr>
            <a:r>
              <a:rPr lang="en-US" altLang="en-US" sz="4300" b="1" dirty="0">
                <a:solidFill>
                  <a:srgbClr val="782F40"/>
                </a:solidFill>
                <a:effectLst>
                  <a:outerShdw blurRad="50000" dist="30000" dir="5400000" algn="tl" rotWithShape="0">
                    <a:srgbClr val="000000">
                      <a:alpha val="30000"/>
                    </a:srgbClr>
                  </a:outerShdw>
                </a:effectLst>
              </a:rPr>
              <a:t>Adopting A</a:t>
            </a:r>
            <a:br>
              <a:rPr lang="en-US" altLang="en-US" sz="4300" b="1" dirty="0">
                <a:solidFill>
                  <a:srgbClr val="782F40"/>
                </a:solidFill>
                <a:effectLst>
                  <a:outerShdw blurRad="50000" dist="30000" dir="5400000" algn="tl" rotWithShape="0">
                    <a:srgbClr val="000000">
                      <a:alpha val="30000"/>
                    </a:srgbClr>
                  </a:outerShdw>
                </a:effectLst>
              </a:rPr>
            </a:br>
            <a:r>
              <a:rPr lang="en-US" altLang="en-US" sz="4300" b="1" dirty="0">
                <a:solidFill>
                  <a:srgbClr val="782F40"/>
                </a:solidFill>
                <a:effectLst>
                  <a:outerShdw blurRad="50000" dist="30000" dir="5400000" algn="tl" rotWithShape="0">
                    <a:srgbClr val="000000">
                      <a:alpha val="30000"/>
                    </a:srgbClr>
                  </a:outerShdw>
                </a:effectLst>
              </a:rPr>
              <a:t>Performance </a:t>
            </a:r>
            <a:br>
              <a:rPr lang="en-US" altLang="en-US" sz="4300" b="1" dirty="0">
                <a:solidFill>
                  <a:srgbClr val="782F40"/>
                </a:solidFill>
                <a:effectLst>
                  <a:outerShdw blurRad="50000" dist="30000" dir="5400000" algn="tl" rotWithShape="0">
                    <a:srgbClr val="000000">
                      <a:alpha val="30000"/>
                    </a:srgbClr>
                  </a:outerShdw>
                </a:effectLst>
              </a:rPr>
            </a:br>
            <a:r>
              <a:rPr lang="en-US" altLang="en-US" sz="4300" b="1" dirty="0">
                <a:solidFill>
                  <a:srgbClr val="782F40"/>
                </a:solidFill>
                <a:effectLst>
                  <a:outerShdw blurRad="50000" dist="30000" dir="5400000" algn="tl" rotWithShape="0">
                    <a:srgbClr val="000000">
                      <a:alpha val="30000"/>
                    </a:srgbClr>
                  </a:outerShdw>
                </a:effectLst>
              </a:rPr>
              <a:t>Mindset</a:t>
            </a:r>
          </a:p>
        </p:txBody>
      </p:sp>
      <p:sp>
        <p:nvSpPr>
          <p:cNvPr id="3075" name="Rectangle 3"/>
          <p:cNvSpPr>
            <a:spLocks noGrp="1" noChangeArrowheads="1"/>
          </p:cNvSpPr>
          <p:nvPr>
            <p:ph type="body" idx="1"/>
          </p:nvPr>
        </p:nvSpPr>
        <p:spPr>
          <a:xfrm>
            <a:off x="762000" y="3810000"/>
            <a:ext cx="7772400" cy="2286000"/>
          </a:xfrm>
        </p:spPr>
        <p:txBody>
          <a:bodyPr/>
          <a:lstStyle/>
          <a:p>
            <a:pPr algn="ctr">
              <a:buFontTx/>
              <a:buNone/>
            </a:pPr>
            <a:r>
              <a:rPr lang="en-US" altLang="en-US" smtClean="0"/>
              <a:t>The Basic Principle:</a:t>
            </a:r>
          </a:p>
          <a:p>
            <a:pPr algn="ctr">
              <a:buFontTx/>
              <a:buNone/>
            </a:pPr>
            <a:r>
              <a:rPr lang="en-US" altLang="en-US" i="1" smtClean="0"/>
              <a:t>Managing Results Through</a:t>
            </a:r>
          </a:p>
          <a:p>
            <a:pPr algn="ctr">
              <a:buFontTx/>
              <a:buNone/>
            </a:pPr>
            <a:r>
              <a:rPr lang="en-US" altLang="en-US" i="1" smtClean="0"/>
              <a:t>Measurement</a:t>
            </a:r>
            <a:endParaRPr lang="en-US" altLang="en-US" smtClean="0"/>
          </a:p>
        </p:txBody>
      </p:sp>
      <p:graphicFrame>
        <p:nvGraphicFramePr>
          <p:cNvPr id="6149" name="Object 7"/>
          <p:cNvGraphicFramePr>
            <a:graphicFrameLocks noChangeAspect="1"/>
          </p:cNvGraphicFramePr>
          <p:nvPr/>
        </p:nvGraphicFramePr>
        <p:xfrm>
          <a:off x="381000" y="2438400"/>
          <a:ext cx="2286000" cy="1981200"/>
        </p:xfrm>
        <a:graphic>
          <a:graphicData uri="http://schemas.openxmlformats.org/presentationml/2006/ole">
            <mc:AlternateContent xmlns:mc="http://schemas.openxmlformats.org/markup-compatibility/2006">
              <mc:Choice xmlns:v="urn:schemas-microsoft-com:vml" Requires="v">
                <p:oleObj spid="_x0000_s1038" name="Clip" r:id="rId4" imgW="1801368" imgH="1561795" progId="MS_ClipArt_Gallery.2">
                  <p:embed/>
                </p:oleObj>
              </mc:Choice>
              <mc:Fallback>
                <p:oleObj name="Clip" r:id="rId4" imgW="1801368" imgH="1561795"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2438400"/>
                        <a:ext cx="2286000" cy="198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grpId="0" nodeType="afterEffect">
                                  <p:stCondLst>
                                    <p:cond delay="1000"/>
                                  </p:stCondLst>
                                  <p:childTnLst>
                                    <p:set>
                                      <p:cBhvr>
                                        <p:cTn id="6" dur="1" fill="hold">
                                          <p:stCondLst>
                                            <p:cond delay="0"/>
                                          </p:stCondLst>
                                        </p:cTn>
                                        <p:tgtEl>
                                          <p:spTgt spid="3075"/>
                                        </p:tgtEl>
                                        <p:attrNameLst>
                                          <p:attrName>style.visibility</p:attrName>
                                        </p:attrNameLst>
                                      </p:cBhvr>
                                      <p:to>
                                        <p:strVal val="visible"/>
                                      </p:to>
                                    </p:set>
                                    <p:anim calcmode="lin" valueType="num">
                                      <p:cBhvr additive="base">
                                        <p:cTn id="7" dur="500" fill="hold"/>
                                        <p:tgtEl>
                                          <p:spTgt spid="3075"/>
                                        </p:tgtEl>
                                        <p:attrNameLst>
                                          <p:attrName>ppt_x</p:attrName>
                                        </p:attrNameLst>
                                      </p:cBhvr>
                                      <p:tavLst>
                                        <p:tav tm="0">
                                          <p:val>
                                            <p:strVal val="0-#ppt_w/2"/>
                                          </p:val>
                                        </p:tav>
                                        <p:tav tm="100000">
                                          <p:val>
                                            <p:strVal val="#ppt_x"/>
                                          </p:val>
                                        </p:tav>
                                      </p:tavLst>
                                    </p:anim>
                                    <p:anim calcmode="lin" valueType="num">
                                      <p:cBhvr additive="base">
                                        <p:cTn id="8"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1028700"/>
            <a:ext cx="8458200" cy="1143000"/>
          </a:xfrm>
        </p:spPr>
        <p:txBody>
          <a:bodyPr>
            <a:normAutofit fontScale="90000"/>
          </a:bodyPr>
          <a:lstStyle/>
          <a:p>
            <a:pPr>
              <a:defRPr/>
            </a:pPr>
            <a:r>
              <a:rPr lang="en-US" altLang="en-US" sz="4300" b="1" dirty="0">
                <a:solidFill>
                  <a:srgbClr val="782F40"/>
                </a:solidFill>
                <a:effectLst>
                  <a:outerShdw blurRad="50000" dist="30000" dir="5400000" algn="tl" rotWithShape="0">
                    <a:srgbClr val="000000">
                      <a:alpha val="30000"/>
                    </a:srgbClr>
                  </a:outerShdw>
                </a:effectLst>
              </a:rPr>
              <a:t>Step II: Acquisition Strategy</a:t>
            </a:r>
            <a:br>
              <a:rPr lang="en-US" altLang="en-US" sz="4300" b="1" dirty="0">
                <a:solidFill>
                  <a:srgbClr val="782F40"/>
                </a:solidFill>
                <a:effectLst>
                  <a:outerShdw blurRad="50000" dist="30000" dir="5400000" algn="tl" rotWithShape="0">
                    <a:srgbClr val="000000">
                      <a:alpha val="30000"/>
                    </a:srgbClr>
                  </a:outerShdw>
                </a:effectLst>
              </a:rPr>
            </a:br>
            <a:r>
              <a:rPr lang="en-US" altLang="en-US" sz="3900" dirty="0"/>
              <a:t>Making Performance Based Partnerships</a:t>
            </a:r>
            <a:br>
              <a:rPr lang="en-US" altLang="en-US" sz="3900" dirty="0"/>
            </a:br>
            <a:r>
              <a:rPr lang="en-US" altLang="en-US" dirty="0"/>
              <a:t>Establishing a Baseline</a:t>
            </a:r>
          </a:p>
        </p:txBody>
      </p:sp>
      <p:sp>
        <p:nvSpPr>
          <p:cNvPr id="15363" name="Rectangle 3"/>
          <p:cNvSpPr>
            <a:spLocks noGrp="1" noChangeArrowheads="1"/>
          </p:cNvSpPr>
          <p:nvPr>
            <p:ph type="body" idx="1"/>
          </p:nvPr>
        </p:nvSpPr>
        <p:spPr>
          <a:xfrm>
            <a:off x="692150" y="2895600"/>
            <a:ext cx="7772400" cy="3733800"/>
          </a:xfrm>
        </p:spPr>
        <p:txBody>
          <a:bodyPr>
            <a:normAutofit/>
          </a:bodyPr>
          <a:lstStyle/>
          <a:p>
            <a:r>
              <a:rPr lang="en-US" altLang="en-US" sz="3000" dirty="0" smtClean="0"/>
              <a:t>Establishing a Performance Baseline is Vital to Setting Performance Expectations</a:t>
            </a:r>
          </a:p>
          <a:p>
            <a:r>
              <a:rPr lang="en-US" altLang="en-US" sz="3000" dirty="0" smtClean="0"/>
              <a:t>Begin By Measuring Pre-Contract Performance</a:t>
            </a:r>
          </a:p>
          <a:p>
            <a:r>
              <a:rPr lang="en-US" altLang="en-US" sz="3000" dirty="0" smtClean="0"/>
              <a:t>Assure Goals are Measurable in a Contracting Context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200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strips(downLeft)">
                                      <p:cBhvr>
                                        <p:cTn id="7" dur="500"/>
                                        <p:tgtEl>
                                          <p:spTgt spid="15363">
                                            <p:txEl>
                                              <p:pRg st="0" end="0"/>
                                            </p:txEl>
                                          </p:spTgt>
                                        </p:tgtEl>
                                      </p:cBhvr>
                                    </p:animEffect>
                                  </p:childTnLst>
                                </p:cTn>
                              </p:par>
                            </p:childTnLst>
                          </p:cTn>
                        </p:par>
                        <p:par>
                          <p:cTn id="8" fill="hold" nodeType="afterGroup">
                            <p:stCondLst>
                              <p:cond delay="2500"/>
                            </p:stCondLst>
                            <p:childTnLst>
                              <p:par>
                                <p:cTn id="9" presetID="18" presetClass="entr" presetSubtype="12" fill="hold" grpId="0" nodeType="afterEffect">
                                  <p:stCondLst>
                                    <p:cond delay="2000"/>
                                  </p:stCondLst>
                                  <p:childTnLst>
                                    <p:set>
                                      <p:cBhvr>
                                        <p:cTn id="10" dur="1" fill="hold">
                                          <p:stCondLst>
                                            <p:cond delay="0"/>
                                          </p:stCondLst>
                                        </p:cTn>
                                        <p:tgtEl>
                                          <p:spTgt spid="15363">
                                            <p:txEl>
                                              <p:pRg st="1" end="1"/>
                                            </p:txEl>
                                          </p:spTgt>
                                        </p:tgtEl>
                                        <p:attrNameLst>
                                          <p:attrName>style.visibility</p:attrName>
                                        </p:attrNameLst>
                                      </p:cBhvr>
                                      <p:to>
                                        <p:strVal val="visible"/>
                                      </p:to>
                                    </p:set>
                                    <p:animEffect transition="in" filter="strips(downLeft)">
                                      <p:cBhvr>
                                        <p:cTn id="11" dur="500"/>
                                        <p:tgtEl>
                                          <p:spTgt spid="15363">
                                            <p:txEl>
                                              <p:pRg st="1" end="1"/>
                                            </p:txEl>
                                          </p:spTgt>
                                        </p:tgtEl>
                                      </p:cBhvr>
                                    </p:animEffect>
                                  </p:childTnLst>
                                </p:cTn>
                              </p:par>
                            </p:childTnLst>
                          </p:cTn>
                        </p:par>
                        <p:par>
                          <p:cTn id="12" fill="hold" nodeType="afterGroup">
                            <p:stCondLst>
                              <p:cond delay="5000"/>
                            </p:stCondLst>
                            <p:childTnLst>
                              <p:par>
                                <p:cTn id="13" presetID="18" presetClass="entr" presetSubtype="12" fill="hold" grpId="0" nodeType="afterEffect">
                                  <p:stCondLst>
                                    <p:cond delay="2000"/>
                                  </p:stCondLst>
                                  <p:childTnLst>
                                    <p:set>
                                      <p:cBhvr>
                                        <p:cTn id="14" dur="1" fill="hold">
                                          <p:stCondLst>
                                            <p:cond delay="0"/>
                                          </p:stCondLst>
                                        </p:cTn>
                                        <p:tgtEl>
                                          <p:spTgt spid="15363">
                                            <p:txEl>
                                              <p:pRg st="2" end="2"/>
                                            </p:txEl>
                                          </p:spTgt>
                                        </p:tgtEl>
                                        <p:attrNameLst>
                                          <p:attrName>style.visibility</p:attrName>
                                        </p:attrNameLst>
                                      </p:cBhvr>
                                      <p:to>
                                        <p:strVal val="visible"/>
                                      </p:to>
                                    </p:set>
                                    <p:animEffect transition="in" filter="strips(downLeft)">
                                      <p:cBhvr>
                                        <p:cTn id="15" dur="5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advAuto="200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1066800" y="4572000"/>
            <a:ext cx="3733800" cy="1600200"/>
          </a:xfrm>
        </p:spPr>
        <p:txBody>
          <a:bodyPr/>
          <a:lstStyle/>
          <a:p>
            <a:r>
              <a:rPr lang="en-US" altLang="en-US" dirty="0" smtClean="0"/>
              <a:t>Borrowing</a:t>
            </a:r>
          </a:p>
          <a:p>
            <a:r>
              <a:rPr lang="en-US" altLang="en-US" dirty="0" smtClean="0"/>
              <a:t>Benchmarking</a:t>
            </a:r>
          </a:p>
        </p:txBody>
      </p:sp>
      <p:sp>
        <p:nvSpPr>
          <p:cNvPr id="16388" name="Text Box 4"/>
          <p:cNvSpPr txBox="1">
            <a:spLocks noChangeArrowheads="1"/>
          </p:cNvSpPr>
          <p:nvPr/>
        </p:nvSpPr>
        <p:spPr bwMode="auto">
          <a:xfrm>
            <a:off x="381000" y="2602408"/>
            <a:ext cx="93726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200" b="1" i="1" dirty="0">
                <a:latin typeface="Arial" panose="020B0604020202020204" pitchFamily="34" charset="0"/>
                <a:cs typeface="Arial" panose="020B0604020202020204" pitchFamily="34" charset="0"/>
              </a:rPr>
              <a:t>“When developing Performance Goals, consider the future possibilities…don’t use past performance as a limiting factor”</a:t>
            </a:r>
          </a:p>
        </p:txBody>
      </p:sp>
      <p:sp>
        <p:nvSpPr>
          <p:cNvPr id="16390" name="Rectangle 6"/>
          <p:cNvSpPr>
            <a:spLocks noChangeArrowheads="1"/>
          </p:cNvSpPr>
          <p:nvPr/>
        </p:nvSpPr>
        <p:spPr bwMode="auto">
          <a:xfrm>
            <a:off x="4572000" y="4572000"/>
            <a:ext cx="37338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r>
              <a:rPr lang="en-US" altLang="en-US" dirty="0">
                <a:solidFill>
                  <a:srgbClr val="2C2A29"/>
                </a:solidFill>
                <a:latin typeface="Arial" panose="020B0604020202020204" pitchFamily="34" charset="0"/>
                <a:cs typeface="Arial" panose="020B0604020202020204" pitchFamily="34" charset="0"/>
              </a:rPr>
              <a:t>Mutuality</a:t>
            </a:r>
          </a:p>
          <a:p>
            <a:r>
              <a:rPr lang="en-US" altLang="en-US" dirty="0">
                <a:solidFill>
                  <a:srgbClr val="2C2A29"/>
                </a:solidFill>
                <a:latin typeface="Arial" panose="020B0604020202020204" pitchFamily="34" charset="0"/>
                <a:cs typeface="Arial" panose="020B0604020202020204" pitchFamily="34" charset="0"/>
              </a:rPr>
              <a:t>Best Practices</a:t>
            </a:r>
          </a:p>
        </p:txBody>
      </p:sp>
      <p:sp>
        <p:nvSpPr>
          <p:cNvPr id="16391" name="Text Box 7"/>
          <p:cNvSpPr txBox="1">
            <a:spLocks noChangeArrowheads="1"/>
          </p:cNvSpPr>
          <p:nvPr/>
        </p:nvSpPr>
        <p:spPr bwMode="auto">
          <a:xfrm>
            <a:off x="2667000" y="4038600"/>
            <a:ext cx="381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b="1" dirty="0" smtClean="0">
                <a:solidFill>
                  <a:schemeClr val="tx1">
                    <a:lumMod val="85000"/>
                    <a:lumOff val="15000"/>
                  </a:schemeClr>
                </a:solidFill>
                <a:latin typeface="Arial" panose="020B0604020202020204" pitchFamily="34" charset="0"/>
                <a:cs typeface="Arial" panose="020B0604020202020204" pitchFamily="34" charset="0"/>
              </a:rPr>
              <a:t>Considerations:</a:t>
            </a:r>
            <a:endParaRPr lang="en-US" altLang="en-US" b="1"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9" name="Rectangle 2"/>
          <p:cNvSpPr>
            <a:spLocks noGrp="1" noChangeArrowheads="1"/>
          </p:cNvSpPr>
          <p:nvPr>
            <p:ph type="title"/>
          </p:nvPr>
        </p:nvSpPr>
        <p:spPr>
          <a:xfrm>
            <a:off x="228600" y="1028700"/>
            <a:ext cx="8458200" cy="1143000"/>
          </a:xfrm>
        </p:spPr>
        <p:txBody>
          <a:bodyPr>
            <a:normAutofit fontScale="90000"/>
          </a:bodyPr>
          <a:lstStyle/>
          <a:p>
            <a:pPr>
              <a:defRPr/>
            </a:pPr>
            <a:r>
              <a:rPr lang="en-US" altLang="en-US" sz="4300" b="1" dirty="0">
                <a:solidFill>
                  <a:srgbClr val="782F40"/>
                </a:solidFill>
                <a:effectLst>
                  <a:outerShdw blurRad="50000" dist="30000" dir="5400000" algn="tl" rotWithShape="0">
                    <a:srgbClr val="000000">
                      <a:alpha val="30000"/>
                    </a:srgbClr>
                  </a:outerShdw>
                </a:effectLst>
              </a:rPr>
              <a:t>Step II: Acquisition Strategy</a:t>
            </a:r>
            <a:br>
              <a:rPr lang="en-US" altLang="en-US" sz="4300" b="1" dirty="0">
                <a:solidFill>
                  <a:srgbClr val="782F40"/>
                </a:solidFill>
                <a:effectLst>
                  <a:outerShdw blurRad="50000" dist="30000" dir="5400000" algn="tl" rotWithShape="0">
                    <a:srgbClr val="000000">
                      <a:alpha val="30000"/>
                    </a:srgbClr>
                  </a:outerShdw>
                </a:effectLst>
              </a:rPr>
            </a:br>
            <a:r>
              <a:rPr lang="en-US" altLang="en-US" sz="3900" dirty="0"/>
              <a:t>Making Performance Based Partnerships</a:t>
            </a:r>
            <a:br>
              <a:rPr lang="en-US" altLang="en-US" sz="3900" dirty="0"/>
            </a:br>
            <a:r>
              <a:rPr lang="en-US" altLang="en-US" dirty="0" smtClean="0"/>
              <a:t>Developing Performance Goals</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2000"/>
                                  </p:stCondLst>
                                  <p:childTnLst>
                                    <p:set>
                                      <p:cBhvr>
                                        <p:cTn id="6" dur="1" fill="hold">
                                          <p:stCondLst>
                                            <p:cond delay="0"/>
                                          </p:stCondLst>
                                        </p:cTn>
                                        <p:tgtEl>
                                          <p:spTgt spid="16388"/>
                                        </p:tgtEl>
                                        <p:attrNameLst>
                                          <p:attrName>style.visibility</p:attrName>
                                        </p:attrNameLst>
                                      </p:cBhvr>
                                      <p:to>
                                        <p:strVal val="visible"/>
                                      </p:to>
                                    </p:set>
                                    <p:anim calcmode="lin" valueType="num">
                                      <p:cBhvr>
                                        <p:cTn id="7" dur="500" fill="hold"/>
                                        <p:tgtEl>
                                          <p:spTgt spid="16388"/>
                                        </p:tgtEl>
                                        <p:attrNameLst>
                                          <p:attrName>ppt_w</p:attrName>
                                        </p:attrNameLst>
                                      </p:cBhvr>
                                      <p:tavLst>
                                        <p:tav tm="0">
                                          <p:val>
                                            <p:fltVal val="0"/>
                                          </p:val>
                                        </p:tav>
                                        <p:tav tm="100000">
                                          <p:val>
                                            <p:strVal val="#ppt_w"/>
                                          </p:val>
                                        </p:tav>
                                      </p:tavLst>
                                    </p:anim>
                                    <p:anim calcmode="lin" valueType="num">
                                      <p:cBhvr>
                                        <p:cTn id="8" dur="500" fill="hold"/>
                                        <p:tgtEl>
                                          <p:spTgt spid="16388"/>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2500"/>
                            </p:stCondLst>
                            <p:childTnLst>
                              <p:par>
                                <p:cTn id="10" presetID="2" presetClass="entr" presetSubtype="4" fill="hold" grpId="0" nodeType="afterEffect">
                                  <p:stCondLst>
                                    <p:cond delay="5000"/>
                                  </p:stCondLst>
                                  <p:childTnLst>
                                    <p:set>
                                      <p:cBhvr>
                                        <p:cTn id="11" dur="1" fill="hold">
                                          <p:stCondLst>
                                            <p:cond delay="0"/>
                                          </p:stCondLst>
                                        </p:cTn>
                                        <p:tgtEl>
                                          <p:spTgt spid="16391"/>
                                        </p:tgtEl>
                                        <p:attrNameLst>
                                          <p:attrName>style.visibility</p:attrName>
                                        </p:attrNameLst>
                                      </p:cBhvr>
                                      <p:to>
                                        <p:strVal val="visible"/>
                                      </p:to>
                                    </p:set>
                                    <p:anim calcmode="lin" valueType="num">
                                      <p:cBhvr additive="base">
                                        <p:cTn id="12" dur="500" fill="hold"/>
                                        <p:tgtEl>
                                          <p:spTgt spid="16391"/>
                                        </p:tgtEl>
                                        <p:attrNameLst>
                                          <p:attrName>ppt_x</p:attrName>
                                        </p:attrNameLst>
                                      </p:cBhvr>
                                      <p:tavLst>
                                        <p:tav tm="0">
                                          <p:val>
                                            <p:strVal val="#ppt_x"/>
                                          </p:val>
                                        </p:tav>
                                        <p:tav tm="100000">
                                          <p:val>
                                            <p:strVal val="#ppt_x"/>
                                          </p:val>
                                        </p:tav>
                                      </p:tavLst>
                                    </p:anim>
                                    <p:anim calcmode="lin" valueType="num">
                                      <p:cBhvr additive="base">
                                        <p:cTn id="13" dur="500" fill="hold"/>
                                        <p:tgtEl>
                                          <p:spTgt spid="16391"/>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8000"/>
                            </p:stCondLst>
                            <p:childTnLst>
                              <p:par>
                                <p:cTn id="15" presetID="2" presetClass="entr" presetSubtype="2" fill="hold" grpId="0" nodeType="afterEffect">
                                  <p:stCondLst>
                                    <p:cond delay="2000"/>
                                  </p:stCondLst>
                                  <p:childTnLst>
                                    <p:set>
                                      <p:cBhvr>
                                        <p:cTn id="16" dur="1" fill="hold">
                                          <p:stCondLst>
                                            <p:cond delay="0"/>
                                          </p:stCondLst>
                                        </p:cTn>
                                        <p:tgtEl>
                                          <p:spTgt spid="16387">
                                            <p:txEl>
                                              <p:pRg st="0" end="0"/>
                                            </p:txEl>
                                          </p:spTgt>
                                        </p:tgtEl>
                                        <p:attrNameLst>
                                          <p:attrName>style.visibility</p:attrName>
                                        </p:attrNameLst>
                                      </p:cBhvr>
                                      <p:to>
                                        <p:strVal val="visible"/>
                                      </p:to>
                                    </p:set>
                                    <p:anim calcmode="lin" valueType="num">
                                      <p:cBhvr additive="base">
                                        <p:cTn id="17" dur="500" fill="hold"/>
                                        <p:tgtEl>
                                          <p:spTgt spid="16387">
                                            <p:txEl>
                                              <p:pRg st="0" end="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0500"/>
                            </p:stCondLst>
                            <p:childTnLst>
                              <p:par>
                                <p:cTn id="20" presetID="2" presetClass="entr" presetSubtype="2" fill="hold" grpId="0" nodeType="afterEffect">
                                  <p:stCondLst>
                                    <p:cond delay="2000"/>
                                  </p:stCondLst>
                                  <p:childTnLst>
                                    <p:set>
                                      <p:cBhvr>
                                        <p:cTn id="21" dur="1" fill="hold">
                                          <p:stCondLst>
                                            <p:cond delay="0"/>
                                          </p:stCondLst>
                                        </p:cTn>
                                        <p:tgtEl>
                                          <p:spTgt spid="16387">
                                            <p:txEl>
                                              <p:pRg st="1" end="1"/>
                                            </p:txEl>
                                          </p:spTgt>
                                        </p:tgtEl>
                                        <p:attrNameLst>
                                          <p:attrName>style.visibility</p:attrName>
                                        </p:attrNameLst>
                                      </p:cBhvr>
                                      <p:to>
                                        <p:strVal val="visible"/>
                                      </p:to>
                                    </p:set>
                                    <p:anim calcmode="lin" valueType="num">
                                      <p:cBhvr additive="base">
                                        <p:cTn id="22" dur="500" fill="hold"/>
                                        <p:tgtEl>
                                          <p:spTgt spid="16387">
                                            <p:txEl>
                                              <p:pRg st="1" end="1"/>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13000"/>
                            </p:stCondLst>
                            <p:childTnLst>
                              <p:par>
                                <p:cTn id="25" presetID="2" presetClass="entr" presetSubtype="8" fill="hold" grpId="0" nodeType="afterEffect">
                                  <p:stCondLst>
                                    <p:cond delay="2000"/>
                                  </p:stCondLst>
                                  <p:childTnLst>
                                    <p:set>
                                      <p:cBhvr>
                                        <p:cTn id="26" dur="1" fill="hold">
                                          <p:stCondLst>
                                            <p:cond delay="0"/>
                                          </p:stCondLst>
                                        </p:cTn>
                                        <p:tgtEl>
                                          <p:spTgt spid="16390">
                                            <p:txEl>
                                              <p:pRg st="0" end="0"/>
                                            </p:txEl>
                                          </p:spTgt>
                                        </p:tgtEl>
                                        <p:attrNameLst>
                                          <p:attrName>style.visibility</p:attrName>
                                        </p:attrNameLst>
                                      </p:cBhvr>
                                      <p:to>
                                        <p:strVal val="visible"/>
                                      </p:to>
                                    </p:set>
                                    <p:anim calcmode="lin" valueType="num">
                                      <p:cBhvr additive="base">
                                        <p:cTn id="27" dur="500" fill="hold"/>
                                        <p:tgtEl>
                                          <p:spTgt spid="16390">
                                            <p:txEl>
                                              <p:pRg st="0" end="0"/>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6390">
                                            <p:txEl>
                                              <p:pRg st="0" end="0"/>
                                            </p:txEl>
                                          </p:spTgt>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15500"/>
                            </p:stCondLst>
                            <p:childTnLst>
                              <p:par>
                                <p:cTn id="30" presetID="2" presetClass="entr" presetSubtype="8" fill="hold" grpId="0" nodeType="afterEffect">
                                  <p:stCondLst>
                                    <p:cond delay="2000"/>
                                  </p:stCondLst>
                                  <p:childTnLst>
                                    <p:set>
                                      <p:cBhvr>
                                        <p:cTn id="31" dur="1" fill="hold">
                                          <p:stCondLst>
                                            <p:cond delay="0"/>
                                          </p:stCondLst>
                                        </p:cTn>
                                        <p:tgtEl>
                                          <p:spTgt spid="16390">
                                            <p:txEl>
                                              <p:pRg st="1" end="1"/>
                                            </p:txEl>
                                          </p:spTgt>
                                        </p:tgtEl>
                                        <p:attrNameLst>
                                          <p:attrName>style.visibility</p:attrName>
                                        </p:attrNameLst>
                                      </p:cBhvr>
                                      <p:to>
                                        <p:strVal val="visible"/>
                                      </p:to>
                                    </p:set>
                                    <p:anim calcmode="lin" valueType="num">
                                      <p:cBhvr additive="base">
                                        <p:cTn id="32" dur="500" fill="hold"/>
                                        <p:tgtEl>
                                          <p:spTgt spid="16390">
                                            <p:txEl>
                                              <p:pRg st="1" end="1"/>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16390">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advAuto="2000"/>
      <p:bldP spid="16388" grpId="0" autoUpdateAnimBg="0"/>
      <p:bldP spid="16390" grpId="0" build="p" autoUpdateAnimBg="0" advAuto="2000"/>
      <p:bldP spid="16391"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ChangeArrowheads="1"/>
          </p:cNvSpPr>
          <p:nvPr/>
        </p:nvSpPr>
        <p:spPr bwMode="auto">
          <a:xfrm>
            <a:off x="228600" y="2438400"/>
            <a:ext cx="8763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200" b="1" i="1" dirty="0">
                <a:latin typeface="Arial" panose="020B0604020202020204" pitchFamily="34" charset="0"/>
                <a:cs typeface="Arial" panose="020B0604020202020204" pitchFamily="34" charset="0"/>
              </a:rPr>
              <a:t>“The Detailed Scope of Work describes what the contractor is to accomplish. It should address what, who, when, where &amp; how. It is the foundation for the entire procurement”</a:t>
            </a:r>
          </a:p>
        </p:txBody>
      </p:sp>
      <p:sp>
        <p:nvSpPr>
          <p:cNvPr id="17414" name="Rectangle 6"/>
          <p:cNvSpPr>
            <a:spLocks noChangeArrowheads="1"/>
          </p:cNvSpPr>
          <p:nvPr/>
        </p:nvSpPr>
        <p:spPr bwMode="auto">
          <a:xfrm>
            <a:off x="914400" y="3561636"/>
            <a:ext cx="7391400" cy="2603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indent="-342900">
              <a:spcBef>
                <a:spcPct val="20000"/>
              </a:spcBef>
              <a:buFont typeface="Arial" pitchFamily="34" charset="0"/>
              <a:buChar char="•"/>
            </a:pPr>
            <a:r>
              <a:rPr lang="en-US" altLang="en-US" dirty="0">
                <a:solidFill>
                  <a:srgbClr val="2C2A29"/>
                </a:solidFill>
                <a:latin typeface="Arial" panose="020B0604020202020204" pitchFamily="34" charset="0"/>
                <a:cs typeface="Arial" panose="020B0604020202020204" pitchFamily="34" charset="0"/>
              </a:rPr>
              <a:t>What is to be done and what are the deliverables</a:t>
            </a:r>
          </a:p>
          <a:p>
            <a:pPr marL="342900" indent="-342900">
              <a:spcBef>
                <a:spcPct val="20000"/>
              </a:spcBef>
              <a:buFont typeface="Arial" pitchFamily="34" charset="0"/>
              <a:buChar char="•"/>
            </a:pPr>
            <a:r>
              <a:rPr lang="en-US" altLang="en-US" dirty="0">
                <a:solidFill>
                  <a:srgbClr val="2C2A29"/>
                </a:solidFill>
                <a:latin typeface="Arial" panose="020B0604020202020204" pitchFamily="34" charset="0"/>
                <a:cs typeface="Arial" panose="020B0604020202020204" pitchFamily="34" charset="0"/>
              </a:rPr>
              <a:t>Who is going to do it</a:t>
            </a:r>
          </a:p>
          <a:p>
            <a:pPr marL="342900" indent="-342900">
              <a:spcBef>
                <a:spcPct val="20000"/>
              </a:spcBef>
              <a:buFont typeface="Arial" pitchFamily="34" charset="0"/>
              <a:buChar char="•"/>
            </a:pPr>
            <a:r>
              <a:rPr lang="en-US" altLang="en-US" dirty="0">
                <a:solidFill>
                  <a:srgbClr val="2C2A29"/>
                </a:solidFill>
                <a:latin typeface="Arial" panose="020B0604020202020204" pitchFamily="34" charset="0"/>
                <a:cs typeface="Arial" panose="020B0604020202020204" pitchFamily="34" charset="0"/>
              </a:rPr>
              <a:t>When it is going to be done</a:t>
            </a:r>
          </a:p>
          <a:p>
            <a:pPr marL="342900" indent="-342900">
              <a:spcBef>
                <a:spcPct val="20000"/>
              </a:spcBef>
              <a:buFont typeface="Arial" pitchFamily="34" charset="0"/>
              <a:buChar char="•"/>
            </a:pPr>
            <a:r>
              <a:rPr lang="en-US" altLang="en-US" dirty="0">
                <a:solidFill>
                  <a:srgbClr val="2C2A29"/>
                </a:solidFill>
                <a:latin typeface="Arial" panose="020B0604020202020204" pitchFamily="34" charset="0"/>
                <a:cs typeface="Arial" panose="020B0604020202020204" pitchFamily="34" charset="0"/>
              </a:rPr>
              <a:t>Where will it be done</a:t>
            </a:r>
          </a:p>
          <a:p>
            <a:pPr marL="342900" indent="-342900">
              <a:spcBef>
                <a:spcPct val="20000"/>
              </a:spcBef>
              <a:buFont typeface="Arial" pitchFamily="34" charset="0"/>
              <a:buChar char="•"/>
            </a:pPr>
            <a:r>
              <a:rPr lang="en-US" altLang="en-US" dirty="0">
                <a:solidFill>
                  <a:srgbClr val="2C2A29"/>
                </a:solidFill>
                <a:latin typeface="Arial" panose="020B0604020202020204" pitchFamily="34" charset="0"/>
                <a:cs typeface="Arial" panose="020B0604020202020204" pitchFamily="34" charset="0"/>
              </a:rPr>
              <a:t>How it will be done and how can you tell when                    it’s done</a:t>
            </a:r>
          </a:p>
        </p:txBody>
      </p:sp>
      <p:sp>
        <p:nvSpPr>
          <p:cNvPr id="7" name="Rectangle 2"/>
          <p:cNvSpPr>
            <a:spLocks noGrp="1" noChangeArrowheads="1"/>
          </p:cNvSpPr>
          <p:nvPr>
            <p:ph type="title"/>
          </p:nvPr>
        </p:nvSpPr>
        <p:spPr>
          <a:xfrm>
            <a:off x="228600" y="1028700"/>
            <a:ext cx="8458200" cy="1143000"/>
          </a:xfrm>
        </p:spPr>
        <p:txBody>
          <a:bodyPr>
            <a:normAutofit fontScale="90000"/>
          </a:bodyPr>
          <a:lstStyle/>
          <a:p>
            <a:pPr>
              <a:defRPr/>
            </a:pPr>
            <a:r>
              <a:rPr lang="en-US" altLang="en-US" sz="4300" b="1" dirty="0">
                <a:solidFill>
                  <a:srgbClr val="782F40"/>
                </a:solidFill>
                <a:effectLst>
                  <a:outerShdw blurRad="50000" dist="30000" dir="5400000" algn="tl" rotWithShape="0">
                    <a:srgbClr val="000000">
                      <a:alpha val="30000"/>
                    </a:srgbClr>
                  </a:outerShdw>
                </a:effectLst>
              </a:rPr>
              <a:t>Step II: Acquisition Strategy</a:t>
            </a:r>
            <a:br>
              <a:rPr lang="en-US" altLang="en-US" sz="4300" b="1" dirty="0">
                <a:solidFill>
                  <a:srgbClr val="782F40"/>
                </a:solidFill>
                <a:effectLst>
                  <a:outerShdw blurRad="50000" dist="30000" dir="5400000" algn="tl" rotWithShape="0">
                    <a:srgbClr val="000000">
                      <a:alpha val="30000"/>
                    </a:srgbClr>
                  </a:outerShdw>
                </a:effectLst>
              </a:rPr>
            </a:br>
            <a:r>
              <a:rPr lang="en-US" altLang="en-US" sz="3900" dirty="0"/>
              <a:t>Making Performance Based Partnerships</a:t>
            </a:r>
            <a:br>
              <a:rPr lang="en-US" altLang="en-US" sz="3900" dirty="0"/>
            </a:br>
            <a:r>
              <a:rPr lang="en-US" altLang="en-US" dirty="0" smtClean="0"/>
              <a:t>Detailed Scope of Work</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2000"/>
                                  </p:stCondLst>
                                  <p:childTnLst>
                                    <p:set>
                                      <p:cBhvr>
                                        <p:cTn id="6" dur="1" fill="hold">
                                          <p:stCondLst>
                                            <p:cond delay="0"/>
                                          </p:stCondLst>
                                        </p:cTn>
                                        <p:tgtEl>
                                          <p:spTgt spid="17413"/>
                                        </p:tgtEl>
                                        <p:attrNameLst>
                                          <p:attrName>style.visibility</p:attrName>
                                        </p:attrNameLst>
                                      </p:cBhvr>
                                      <p:to>
                                        <p:strVal val="visible"/>
                                      </p:to>
                                    </p:set>
                                    <p:animEffect transition="in" filter="wipe(down)">
                                      <p:cBhvr>
                                        <p:cTn id="7" dur="500"/>
                                        <p:tgtEl>
                                          <p:spTgt spid="17413"/>
                                        </p:tgtEl>
                                      </p:cBhvr>
                                    </p:animEffect>
                                  </p:childTnLst>
                                </p:cTn>
                              </p:par>
                            </p:childTnLst>
                          </p:cTn>
                        </p:par>
                        <p:par>
                          <p:cTn id="8" fill="hold" nodeType="afterGroup">
                            <p:stCondLst>
                              <p:cond delay="2500"/>
                            </p:stCondLst>
                            <p:childTnLst>
                              <p:par>
                                <p:cTn id="9" presetID="17" presetClass="entr" presetSubtype="4" fill="hold" grpId="0" nodeType="afterEffect">
                                  <p:stCondLst>
                                    <p:cond delay="2000"/>
                                  </p:stCondLst>
                                  <p:childTnLst>
                                    <p:set>
                                      <p:cBhvr>
                                        <p:cTn id="10" dur="1" fill="hold">
                                          <p:stCondLst>
                                            <p:cond delay="0"/>
                                          </p:stCondLst>
                                        </p:cTn>
                                        <p:tgtEl>
                                          <p:spTgt spid="17414">
                                            <p:txEl>
                                              <p:pRg st="0" end="0"/>
                                            </p:txEl>
                                          </p:spTgt>
                                        </p:tgtEl>
                                        <p:attrNameLst>
                                          <p:attrName>style.visibility</p:attrName>
                                        </p:attrNameLst>
                                      </p:cBhvr>
                                      <p:to>
                                        <p:strVal val="visible"/>
                                      </p:to>
                                    </p:set>
                                    <p:anim calcmode="lin" valueType="num">
                                      <p:cBhvr>
                                        <p:cTn id="11" dur="500" fill="hold"/>
                                        <p:tgtEl>
                                          <p:spTgt spid="17414">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7414">
                                            <p:txEl>
                                              <p:pRg st="0" end="0"/>
                                            </p:txEl>
                                          </p:spTgt>
                                        </p:tgtEl>
                                        <p:attrNameLst>
                                          <p:attrName>ppt_y</p:attrName>
                                        </p:attrNameLst>
                                      </p:cBhvr>
                                      <p:tavLst>
                                        <p:tav tm="0">
                                          <p:val>
                                            <p:strVal val="#ppt_y+#ppt_h/2"/>
                                          </p:val>
                                        </p:tav>
                                        <p:tav tm="100000">
                                          <p:val>
                                            <p:strVal val="#ppt_y"/>
                                          </p:val>
                                        </p:tav>
                                      </p:tavLst>
                                    </p:anim>
                                    <p:anim calcmode="lin" valueType="num">
                                      <p:cBhvr>
                                        <p:cTn id="13" dur="500" fill="hold"/>
                                        <p:tgtEl>
                                          <p:spTgt spid="17414">
                                            <p:txEl>
                                              <p:pRg st="0" end="0"/>
                                            </p:txEl>
                                          </p:spTgt>
                                        </p:tgtEl>
                                        <p:attrNameLst>
                                          <p:attrName>ppt_w</p:attrName>
                                        </p:attrNameLst>
                                      </p:cBhvr>
                                      <p:tavLst>
                                        <p:tav tm="0">
                                          <p:val>
                                            <p:strVal val="#ppt_w"/>
                                          </p:val>
                                        </p:tav>
                                        <p:tav tm="100000">
                                          <p:val>
                                            <p:strVal val="#ppt_w"/>
                                          </p:val>
                                        </p:tav>
                                      </p:tavLst>
                                    </p:anim>
                                    <p:anim calcmode="lin" valueType="num">
                                      <p:cBhvr>
                                        <p:cTn id="14" dur="500" fill="hold"/>
                                        <p:tgtEl>
                                          <p:spTgt spid="17414">
                                            <p:txEl>
                                              <p:pRg st="0" end="0"/>
                                            </p:txEl>
                                          </p:spTgt>
                                        </p:tgtEl>
                                        <p:attrNameLst>
                                          <p:attrName>ppt_h</p:attrName>
                                        </p:attrNameLst>
                                      </p:cBhvr>
                                      <p:tavLst>
                                        <p:tav tm="0">
                                          <p:val>
                                            <p:fltVal val="0"/>
                                          </p:val>
                                        </p:tav>
                                        <p:tav tm="100000">
                                          <p:val>
                                            <p:strVal val="#ppt_h"/>
                                          </p:val>
                                        </p:tav>
                                      </p:tavLst>
                                    </p:anim>
                                  </p:childTnLst>
                                </p:cTn>
                              </p:par>
                            </p:childTnLst>
                          </p:cTn>
                        </p:par>
                        <p:par>
                          <p:cTn id="15" fill="hold" nodeType="afterGroup">
                            <p:stCondLst>
                              <p:cond delay="5000"/>
                            </p:stCondLst>
                            <p:childTnLst>
                              <p:par>
                                <p:cTn id="16" presetID="17" presetClass="entr" presetSubtype="4" fill="hold" grpId="0" nodeType="afterEffect">
                                  <p:stCondLst>
                                    <p:cond delay="2000"/>
                                  </p:stCondLst>
                                  <p:childTnLst>
                                    <p:set>
                                      <p:cBhvr>
                                        <p:cTn id="17" dur="1" fill="hold">
                                          <p:stCondLst>
                                            <p:cond delay="0"/>
                                          </p:stCondLst>
                                        </p:cTn>
                                        <p:tgtEl>
                                          <p:spTgt spid="17414">
                                            <p:txEl>
                                              <p:pRg st="1" end="1"/>
                                            </p:txEl>
                                          </p:spTgt>
                                        </p:tgtEl>
                                        <p:attrNameLst>
                                          <p:attrName>style.visibility</p:attrName>
                                        </p:attrNameLst>
                                      </p:cBhvr>
                                      <p:to>
                                        <p:strVal val="visible"/>
                                      </p:to>
                                    </p:set>
                                    <p:anim calcmode="lin" valueType="num">
                                      <p:cBhvr>
                                        <p:cTn id="18" dur="500" fill="hold"/>
                                        <p:tgtEl>
                                          <p:spTgt spid="17414">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17414">
                                            <p:txEl>
                                              <p:pRg st="1" end="1"/>
                                            </p:txEl>
                                          </p:spTgt>
                                        </p:tgtEl>
                                        <p:attrNameLst>
                                          <p:attrName>ppt_y</p:attrName>
                                        </p:attrNameLst>
                                      </p:cBhvr>
                                      <p:tavLst>
                                        <p:tav tm="0">
                                          <p:val>
                                            <p:strVal val="#ppt_y+#ppt_h/2"/>
                                          </p:val>
                                        </p:tav>
                                        <p:tav tm="100000">
                                          <p:val>
                                            <p:strVal val="#ppt_y"/>
                                          </p:val>
                                        </p:tav>
                                      </p:tavLst>
                                    </p:anim>
                                    <p:anim calcmode="lin" valueType="num">
                                      <p:cBhvr>
                                        <p:cTn id="20" dur="500" fill="hold"/>
                                        <p:tgtEl>
                                          <p:spTgt spid="17414">
                                            <p:txEl>
                                              <p:pRg st="1" end="1"/>
                                            </p:txEl>
                                          </p:spTgt>
                                        </p:tgtEl>
                                        <p:attrNameLst>
                                          <p:attrName>ppt_w</p:attrName>
                                        </p:attrNameLst>
                                      </p:cBhvr>
                                      <p:tavLst>
                                        <p:tav tm="0">
                                          <p:val>
                                            <p:strVal val="#ppt_w"/>
                                          </p:val>
                                        </p:tav>
                                        <p:tav tm="100000">
                                          <p:val>
                                            <p:strVal val="#ppt_w"/>
                                          </p:val>
                                        </p:tav>
                                      </p:tavLst>
                                    </p:anim>
                                    <p:anim calcmode="lin" valueType="num">
                                      <p:cBhvr>
                                        <p:cTn id="21" dur="500" fill="hold"/>
                                        <p:tgtEl>
                                          <p:spTgt spid="17414">
                                            <p:txEl>
                                              <p:pRg st="1" end="1"/>
                                            </p:txEl>
                                          </p:spTgt>
                                        </p:tgtEl>
                                        <p:attrNameLst>
                                          <p:attrName>ppt_h</p:attrName>
                                        </p:attrNameLst>
                                      </p:cBhvr>
                                      <p:tavLst>
                                        <p:tav tm="0">
                                          <p:val>
                                            <p:fltVal val="0"/>
                                          </p:val>
                                        </p:tav>
                                        <p:tav tm="100000">
                                          <p:val>
                                            <p:strVal val="#ppt_h"/>
                                          </p:val>
                                        </p:tav>
                                      </p:tavLst>
                                    </p:anim>
                                  </p:childTnLst>
                                </p:cTn>
                              </p:par>
                            </p:childTnLst>
                          </p:cTn>
                        </p:par>
                        <p:par>
                          <p:cTn id="22" fill="hold" nodeType="afterGroup">
                            <p:stCondLst>
                              <p:cond delay="7500"/>
                            </p:stCondLst>
                            <p:childTnLst>
                              <p:par>
                                <p:cTn id="23" presetID="17" presetClass="entr" presetSubtype="4" fill="hold" grpId="0" nodeType="afterEffect">
                                  <p:stCondLst>
                                    <p:cond delay="2000"/>
                                  </p:stCondLst>
                                  <p:childTnLst>
                                    <p:set>
                                      <p:cBhvr>
                                        <p:cTn id="24" dur="1" fill="hold">
                                          <p:stCondLst>
                                            <p:cond delay="0"/>
                                          </p:stCondLst>
                                        </p:cTn>
                                        <p:tgtEl>
                                          <p:spTgt spid="17414">
                                            <p:txEl>
                                              <p:pRg st="2" end="2"/>
                                            </p:txEl>
                                          </p:spTgt>
                                        </p:tgtEl>
                                        <p:attrNameLst>
                                          <p:attrName>style.visibility</p:attrName>
                                        </p:attrNameLst>
                                      </p:cBhvr>
                                      <p:to>
                                        <p:strVal val="visible"/>
                                      </p:to>
                                    </p:set>
                                    <p:anim calcmode="lin" valueType="num">
                                      <p:cBhvr>
                                        <p:cTn id="25" dur="500" fill="hold"/>
                                        <p:tgtEl>
                                          <p:spTgt spid="17414">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7414">
                                            <p:txEl>
                                              <p:pRg st="2" end="2"/>
                                            </p:txEl>
                                          </p:spTgt>
                                        </p:tgtEl>
                                        <p:attrNameLst>
                                          <p:attrName>ppt_y</p:attrName>
                                        </p:attrNameLst>
                                      </p:cBhvr>
                                      <p:tavLst>
                                        <p:tav tm="0">
                                          <p:val>
                                            <p:strVal val="#ppt_y+#ppt_h/2"/>
                                          </p:val>
                                        </p:tav>
                                        <p:tav tm="100000">
                                          <p:val>
                                            <p:strVal val="#ppt_y"/>
                                          </p:val>
                                        </p:tav>
                                      </p:tavLst>
                                    </p:anim>
                                    <p:anim calcmode="lin" valueType="num">
                                      <p:cBhvr>
                                        <p:cTn id="27" dur="500" fill="hold"/>
                                        <p:tgtEl>
                                          <p:spTgt spid="17414">
                                            <p:txEl>
                                              <p:pRg st="2" end="2"/>
                                            </p:txEl>
                                          </p:spTgt>
                                        </p:tgtEl>
                                        <p:attrNameLst>
                                          <p:attrName>ppt_w</p:attrName>
                                        </p:attrNameLst>
                                      </p:cBhvr>
                                      <p:tavLst>
                                        <p:tav tm="0">
                                          <p:val>
                                            <p:strVal val="#ppt_w"/>
                                          </p:val>
                                        </p:tav>
                                        <p:tav tm="100000">
                                          <p:val>
                                            <p:strVal val="#ppt_w"/>
                                          </p:val>
                                        </p:tav>
                                      </p:tavLst>
                                    </p:anim>
                                    <p:anim calcmode="lin" valueType="num">
                                      <p:cBhvr>
                                        <p:cTn id="28" dur="500" fill="hold"/>
                                        <p:tgtEl>
                                          <p:spTgt spid="17414">
                                            <p:txEl>
                                              <p:pRg st="2" end="2"/>
                                            </p:txEl>
                                          </p:spTgt>
                                        </p:tgtEl>
                                        <p:attrNameLst>
                                          <p:attrName>ppt_h</p:attrName>
                                        </p:attrNameLst>
                                      </p:cBhvr>
                                      <p:tavLst>
                                        <p:tav tm="0">
                                          <p:val>
                                            <p:fltVal val="0"/>
                                          </p:val>
                                        </p:tav>
                                        <p:tav tm="100000">
                                          <p:val>
                                            <p:strVal val="#ppt_h"/>
                                          </p:val>
                                        </p:tav>
                                      </p:tavLst>
                                    </p:anim>
                                  </p:childTnLst>
                                </p:cTn>
                              </p:par>
                            </p:childTnLst>
                          </p:cTn>
                        </p:par>
                        <p:par>
                          <p:cTn id="29" fill="hold" nodeType="afterGroup">
                            <p:stCondLst>
                              <p:cond delay="10000"/>
                            </p:stCondLst>
                            <p:childTnLst>
                              <p:par>
                                <p:cTn id="30" presetID="17" presetClass="entr" presetSubtype="4" fill="hold" grpId="0" nodeType="afterEffect">
                                  <p:stCondLst>
                                    <p:cond delay="2000"/>
                                  </p:stCondLst>
                                  <p:childTnLst>
                                    <p:set>
                                      <p:cBhvr>
                                        <p:cTn id="31" dur="1" fill="hold">
                                          <p:stCondLst>
                                            <p:cond delay="0"/>
                                          </p:stCondLst>
                                        </p:cTn>
                                        <p:tgtEl>
                                          <p:spTgt spid="17414">
                                            <p:txEl>
                                              <p:pRg st="3" end="3"/>
                                            </p:txEl>
                                          </p:spTgt>
                                        </p:tgtEl>
                                        <p:attrNameLst>
                                          <p:attrName>style.visibility</p:attrName>
                                        </p:attrNameLst>
                                      </p:cBhvr>
                                      <p:to>
                                        <p:strVal val="visible"/>
                                      </p:to>
                                    </p:set>
                                    <p:anim calcmode="lin" valueType="num">
                                      <p:cBhvr>
                                        <p:cTn id="32" dur="500" fill="hold"/>
                                        <p:tgtEl>
                                          <p:spTgt spid="17414">
                                            <p:txEl>
                                              <p:pRg st="3" end="3"/>
                                            </p:txEl>
                                          </p:spTgt>
                                        </p:tgtEl>
                                        <p:attrNameLst>
                                          <p:attrName>ppt_x</p:attrName>
                                        </p:attrNameLst>
                                      </p:cBhvr>
                                      <p:tavLst>
                                        <p:tav tm="0">
                                          <p:val>
                                            <p:strVal val="#ppt_x"/>
                                          </p:val>
                                        </p:tav>
                                        <p:tav tm="100000">
                                          <p:val>
                                            <p:strVal val="#ppt_x"/>
                                          </p:val>
                                        </p:tav>
                                      </p:tavLst>
                                    </p:anim>
                                    <p:anim calcmode="lin" valueType="num">
                                      <p:cBhvr>
                                        <p:cTn id="33" dur="500" fill="hold"/>
                                        <p:tgtEl>
                                          <p:spTgt spid="17414">
                                            <p:txEl>
                                              <p:pRg st="3" end="3"/>
                                            </p:txEl>
                                          </p:spTgt>
                                        </p:tgtEl>
                                        <p:attrNameLst>
                                          <p:attrName>ppt_y</p:attrName>
                                        </p:attrNameLst>
                                      </p:cBhvr>
                                      <p:tavLst>
                                        <p:tav tm="0">
                                          <p:val>
                                            <p:strVal val="#ppt_y+#ppt_h/2"/>
                                          </p:val>
                                        </p:tav>
                                        <p:tav tm="100000">
                                          <p:val>
                                            <p:strVal val="#ppt_y"/>
                                          </p:val>
                                        </p:tav>
                                      </p:tavLst>
                                    </p:anim>
                                    <p:anim calcmode="lin" valueType="num">
                                      <p:cBhvr>
                                        <p:cTn id="34" dur="500" fill="hold"/>
                                        <p:tgtEl>
                                          <p:spTgt spid="17414">
                                            <p:txEl>
                                              <p:pRg st="3" end="3"/>
                                            </p:txEl>
                                          </p:spTgt>
                                        </p:tgtEl>
                                        <p:attrNameLst>
                                          <p:attrName>ppt_w</p:attrName>
                                        </p:attrNameLst>
                                      </p:cBhvr>
                                      <p:tavLst>
                                        <p:tav tm="0">
                                          <p:val>
                                            <p:strVal val="#ppt_w"/>
                                          </p:val>
                                        </p:tav>
                                        <p:tav tm="100000">
                                          <p:val>
                                            <p:strVal val="#ppt_w"/>
                                          </p:val>
                                        </p:tav>
                                      </p:tavLst>
                                    </p:anim>
                                    <p:anim calcmode="lin" valueType="num">
                                      <p:cBhvr>
                                        <p:cTn id="35" dur="500" fill="hold"/>
                                        <p:tgtEl>
                                          <p:spTgt spid="17414">
                                            <p:txEl>
                                              <p:pRg st="3" end="3"/>
                                            </p:txEl>
                                          </p:spTgt>
                                        </p:tgtEl>
                                        <p:attrNameLst>
                                          <p:attrName>ppt_h</p:attrName>
                                        </p:attrNameLst>
                                      </p:cBhvr>
                                      <p:tavLst>
                                        <p:tav tm="0">
                                          <p:val>
                                            <p:fltVal val="0"/>
                                          </p:val>
                                        </p:tav>
                                        <p:tav tm="100000">
                                          <p:val>
                                            <p:strVal val="#ppt_h"/>
                                          </p:val>
                                        </p:tav>
                                      </p:tavLst>
                                    </p:anim>
                                  </p:childTnLst>
                                </p:cTn>
                              </p:par>
                            </p:childTnLst>
                          </p:cTn>
                        </p:par>
                        <p:par>
                          <p:cTn id="36" fill="hold" nodeType="afterGroup">
                            <p:stCondLst>
                              <p:cond delay="12500"/>
                            </p:stCondLst>
                            <p:childTnLst>
                              <p:par>
                                <p:cTn id="37" presetID="17" presetClass="entr" presetSubtype="4" fill="hold" grpId="0" nodeType="afterEffect">
                                  <p:stCondLst>
                                    <p:cond delay="2000"/>
                                  </p:stCondLst>
                                  <p:childTnLst>
                                    <p:set>
                                      <p:cBhvr>
                                        <p:cTn id="38" dur="1" fill="hold">
                                          <p:stCondLst>
                                            <p:cond delay="0"/>
                                          </p:stCondLst>
                                        </p:cTn>
                                        <p:tgtEl>
                                          <p:spTgt spid="17414">
                                            <p:txEl>
                                              <p:pRg st="4" end="4"/>
                                            </p:txEl>
                                          </p:spTgt>
                                        </p:tgtEl>
                                        <p:attrNameLst>
                                          <p:attrName>style.visibility</p:attrName>
                                        </p:attrNameLst>
                                      </p:cBhvr>
                                      <p:to>
                                        <p:strVal val="visible"/>
                                      </p:to>
                                    </p:set>
                                    <p:anim calcmode="lin" valueType="num">
                                      <p:cBhvr>
                                        <p:cTn id="39" dur="500" fill="hold"/>
                                        <p:tgtEl>
                                          <p:spTgt spid="17414">
                                            <p:txEl>
                                              <p:pRg st="4" end="4"/>
                                            </p:txEl>
                                          </p:spTgt>
                                        </p:tgtEl>
                                        <p:attrNameLst>
                                          <p:attrName>ppt_x</p:attrName>
                                        </p:attrNameLst>
                                      </p:cBhvr>
                                      <p:tavLst>
                                        <p:tav tm="0">
                                          <p:val>
                                            <p:strVal val="#ppt_x"/>
                                          </p:val>
                                        </p:tav>
                                        <p:tav tm="100000">
                                          <p:val>
                                            <p:strVal val="#ppt_x"/>
                                          </p:val>
                                        </p:tav>
                                      </p:tavLst>
                                    </p:anim>
                                    <p:anim calcmode="lin" valueType="num">
                                      <p:cBhvr>
                                        <p:cTn id="40" dur="500" fill="hold"/>
                                        <p:tgtEl>
                                          <p:spTgt spid="17414">
                                            <p:txEl>
                                              <p:pRg st="4" end="4"/>
                                            </p:txEl>
                                          </p:spTgt>
                                        </p:tgtEl>
                                        <p:attrNameLst>
                                          <p:attrName>ppt_y</p:attrName>
                                        </p:attrNameLst>
                                      </p:cBhvr>
                                      <p:tavLst>
                                        <p:tav tm="0">
                                          <p:val>
                                            <p:strVal val="#ppt_y+#ppt_h/2"/>
                                          </p:val>
                                        </p:tav>
                                        <p:tav tm="100000">
                                          <p:val>
                                            <p:strVal val="#ppt_y"/>
                                          </p:val>
                                        </p:tav>
                                      </p:tavLst>
                                    </p:anim>
                                    <p:anim calcmode="lin" valueType="num">
                                      <p:cBhvr>
                                        <p:cTn id="41" dur="500" fill="hold"/>
                                        <p:tgtEl>
                                          <p:spTgt spid="17414">
                                            <p:txEl>
                                              <p:pRg st="4" end="4"/>
                                            </p:txEl>
                                          </p:spTgt>
                                        </p:tgtEl>
                                        <p:attrNameLst>
                                          <p:attrName>ppt_w</p:attrName>
                                        </p:attrNameLst>
                                      </p:cBhvr>
                                      <p:tavLst>
                                        <p:tav tm="0">
                                          <p:val>
                                            <p:strVal val="#ppt_w"/>
                                          </p:val>
                                        </p:tav>
                                        <p:tav tm="100000">
                                          <p:val>
                                            <p:strVal val="#ppt_w"/>
                                          </p:val>
                                        </p:tav>
                                      </p:tavLst>
                                    </p:anim>
                                    <p:anim calcmode="lin" valueType="num">
                                      <p:cBhvr>
                                        <p:cTn id="42" dur="500" fill="hold"/>
                                        <p:tgtEl>
                                          <p:spTgt spid="17414">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autoUpdateAnimBg="0"/>
      <p:bldP spid="17414" grpId="0" build="p" autoUpdateAnimBg="0" advAuto="200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228600" y="2438400"/>
            <a:ext cx="8763000" cy="3657600"/>
          </a:xfrm>
        </p:spPr>
        <p:txBody>
          <a:bodyPr/>
          <a:lstStyle/>
          <a:p>
            <a:pPr algn="ctr">
              <a:buFontTx/>
              <a:buNone/>
            </a:pPr>
            <a:r>
              <a:rPr lang="en-US" altLang="en-US" dirty="0" smtClean="0"/>
              <a:t>There are 2 elements in Negotiating Contracts:</a:t>
            </a:r>
          </a:p>
          <a:p>
            <a:pPr>
              <a:buFontTx/>
              <a:buNone/>
            </a:pPr>
            <a:r>
              <a:rPr lang="en-US" altLang="en-US" dirty="0" smtClean="0"/>
              <a:t>1) Skill of Negotiator</a:t>
            </a:r>
          </a:p>
          <a:p>
            <a:pPr lvl="1"/>
            <a:r>
              <a:rPr lang="en-US" altLang="en-US" dirty="0" smtClean="0"/>
              <a:t>Know what to ask for</a:t>
            </a:r>
          </a:p>
          <a:p>
            <a:pPr>
              <a:buFontTx/>
              <a:buNone/>
            </a:pPr>
            <a:r>
              <a:rPr lang="en-US" altLang="en-US" dirty="0" smtClean="0"/>
              <a:t>2) Leverage of the Buyer</a:t>
            </a:r>
          </a:p>
          <a:p>
            <a:pPr lvl="1"/>
            <a:r>
              <a:rPr lang="en-US" altLang="en-US" dirty="0" smtClean="0"/>
              <a:t>Know your leverage</a:t>
            </a:r>
          </a:p>
        </p:txBody>
      </p:sp>
      <p:graphicFrame>
        <p:nvGraphicFramePr>
          <p:cNvPr id="49156" name="Object 5"/>
          <p:cNvGraphicFramePr>
            <a:graphicFrameLocks noChangeAspect="1"/>
          </p:cNvGraphicFramePr>
          <p:nvPr/>
        </p:nvGraphicFramePr>
        <p:xfrm>
          <a:off x="6019800" y="3429000"/>
          <a:ext cx="2484438" cy="2895600"/>
        </p:xfrm>
        <a:graphic>
          <a:graphicData uri="http://schemas.openxmlformats.org/presentationml/2006/ole">
            <mc:AlternateContent xmlns:mc="http://schemas.openxmlformats.org/markup-compatibility/2006">
              <mc:Choice xmlns:v="urn:schemas-microsoft-com:vml" Requires="v">
                <p:oleObj spid="_x0000_s6157" name="Clip" r:id="rId4" imgW="1904246" imgH="2218099" progId="MS_ClipArt_Gallery.2">
                  <p:embed/>
                </p:oleObj>
              </mc:Choice>
              <mc:Fallback>
                <p:oleObj name="Clip" r:id="rId4" imgW="1904246" imgH="2218099"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9800" y="3429000"/>
                        <a:ext cx="2484438"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2"/>
          <p:cNvSpPr>
            <a:spLocks noGrp="1" noChangeArrowheads="1"/>
          </p:cNvSpPr>
          <p:nvPr>
            <p:ph type="title"/>
          </p:nvPr>
        </p:nvSpPr>
        <p:spPr>
          <a:xfrm>
            <a:off x="228600" y="1028700"/>
            <a:ext cx="8458200" cy="1143000"/>
          </a:xfrm>
        </p:spPr>
        <p:txBody>
          <a:bodyPr>
            <a:normAutofit fontScale="90000"/>
          </a:bodyPr>
          <a:lstStyle/>
          <a:p>
            <a:pPr>
              <a:defRPr/>
            </a:pPr>
            <a:r>
              <a:rPr lang="en-US" altLang="en-US" sz="4300" b="1" dirty="0">
                <a:solidFill>
                  <a:srgbClr val="782F40"/>
                </a:solidFill>
                <a:effectLst>
                  <a:outerShdw blurRad="50000" dist="30000" dir="5400000" algn="tl" rotWithShape="0">
                    <a:srgbClr val="000000">
                      <a:alpha val="30000"/>
                    </a:srgbClr>
                  </a:outerShdw>
                </a:effectLst>
              </a:rPr>
              <a:t>Step II: Acquisition Strategy</a:t>
            </a:r>
            <a:br>
              <a:rPr lang="en-US" altLang="en-US" sz="4300" b="1" dirty="0">
                <a:solidFill>
                  <a:srgbClr val="782F40"/>
                </a:solidFill>
                <a:effectLst>
                  <a:outerShdw blurRad="50000" dist="30000" dir="5400000" algn="tl" rotWithShape="0">
                    <a:srgbClr val="000000">
                      <a:alpha val="30000"/>
                    </a:srgbClr>
                  </a:outerShdw>
                </a:effectLst>
              </a:rPr>
            </a:br>
            <a:r>
              <a:rPr lang="en-US" altLang="en-US" sz="3900" dirty="0"/>
              <a:t>Making Performance Based Partnerships</a:t>
            </a:r>
            <a:br>
              <a:rPr lang="en-US" altLang="en-US" sz="3900" dirty="0"/>
            </a:br>
            <a:r>
              <a:rPr lang="en-US" altLang="en-US" dirty="0" smtClean="0"/>
              <a:t>Contract Negotiation</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200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p:cTn id="7" dur="500" fill="hold"/>
                                        <p:tgtEl>
                                          <p:spTgt spid="1843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843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8435">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18435">
                                            <p:txEl>
                                              <p:pRg st="0" end="0"/>
                                            </p:txEl>
                                          </p:spTgt>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2500"/>
                            </p:stCondLst>
                            <p:childTnLst>
                              <p:par>
                                <p:cTn id="12" presetID="23" presetClass="entr" presetSubtype="528" fill="hold" grpId="0" nodeType="afterEffect">
                                  <p:stCondLst>
                                    <p:cond delay="2000"/>
                                  </p:stCondLst>
                                  <p:childTnLst>
                                    <p:set>
                                      <p:cBhvr>
                                        <p:cTn id="13" dur="1" fill="hold">
                                          <p:stCondLst>
                                            <p:cond delay="0"/>
                                          </p:stCondLst>
                                        </p:cTn>
                                        <p:tgtEl>
                                          <p:spTgt spid="18435">
                                            <p:txEl>
                                              <p:pRg st="1" end="1"/>
                                            </p:txEl>
                                          </p:spTgt>
                                        </p:tgtEl>
                                        <p:attrNameLst>
                                          <p:attrName>style.visibility</p:attrName>
                                        </p:attrNameLst>
                                      </p:cBhvr>
                                      <p:to>
                                        <p:strVal val="visible"/>
                                      </p:to>
                                    </p:set>
                                    <p:anim calcmode="lin" valueType="num">
                                      <p:cBhvr>
                                        <p:cTn id="14" dur="500" fill="hold"/>
                                        <p:tgtEl>
                                          <p:spTgt spid="1843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8435">
                                            <p:txEl>
                                              <p:pRg st="1" end="1"/>
                                            </p:txEl>
                                          </p:spTgt>
                                        </p:tgtEl>
                                        <p:attrNameLst>
                                          <p:attrName>ppt_h</p:attrName>
                                        </p:attrNameLst>
                                      </p:cBhvr>
                                      <p:tavLst>
                                        <p:tav tm="0">
                                          <p:val>
                                            <p:fltVal val="0"/>
                                          </p:val>
                                        </p:tav>
                                        <p:tav tm="100000">
                                          <p:val>
                                            <p:strVal val="#ppt_h"/>
                                          </p:val>
                                        </p:tav>
                                      </p:tavLst>
                                    </p:anim>
                                    <p:anim calcmode="lin" valueType="num">
                                      <p:cBhvr>
                                        <p:cTn id="16" dur="500" fill="hold"/>
                                        <p:tgtEl>
                                          <p:spTgt spid="18435">
                                            <p:txEl>
                                              <p:pRg st="1" end="1"/>
                                            </p:txEl>
                                          </p:spTgt>
                                        </p:tgtEl>
                                        <p:attrNameLst>
                                          <p:attrName>ppt_x</p:attrName>
                                        </p:attrNameLst>
                                      </p:cBhvr>
                                      <p:tavLst>
                                        <p:tav tm="0">
                                          <p:val>
                                            <p:fltVal val="0.5"/>
                                          </p:val>
                                        </p:tav>
                                        <p:tav tm="100000">
                                          <p:val>
                                            <p:strVal val="#ppt_x"/>
                                          </p:val>
                                        </p:tav>
                                      </p:tavLst>
                                    </p:anim>
                                    <p:anim calcmode="lin" valueType="num">
                                      <p:cBhvr>
                                        <p:cTn id="17" dur="500" fill="hold"/>
                                        <p:tgtEl>
                                          <p:spTgt spid="18435">
                                            <p:txEl>
                                              <p:pRg st="1" end="1"/>
                                            </p:txEl>
                                          </p:spTgt>
                                        </p:tgtEl>
                                        <p:attrNameLst>
                                          <p:attrName>ppt_y</p:attrName>
                                        </p:attrNameLst>
                                      </p:cBhvr>
                                      <p:tavLst>
                                        <p:tav tm="0">
                                          <p:val>
                                            <p:fltVal val="0.5"/>
                                          </p:val>
                                        </p:tav>
                                        <p:tav tm="100000">
                                          <p:val>
                                            <p:strVal val="#ppt_y"/>
                                          </p:val>
                                        </p:tav>
                                      </p:tavLst>
                                    </p:anim>
                                  </p:childTnLst>
                                </p:cTn>
                              </p:par>
                              <p:par>
                                <p:cTn id="18" presetID="23" presetClass="entr" presetSubtype="528" fill="hold" grpId="0" nodeType="withEffect">
                                  <p:stCondLst>
                                    <p:cond delay="2000"/>
                                  </p:stCondLst>
                                  <p:childTnLst>
                                    <p:set>
                                      <p:cBhvr>
                                        <p:cTn id="19" dur="1" fill="hold">
                                          <p:stCondLst>
                                            <p:cond delay="0"/>
                                          </p:stCondLst>
                                        </p:cTn>
                                        <p:tgtEl>
                                          <p:spTgt spid="18435">
                                            <p:txEl>
                                              <p:pRg st="2" end="2"/>
                                            </p:txEl>
                                          </p:spTgt>
                                        </p:tgtEl>
                                        <p:attrNameLst>
                                          <p:attrName>style.visibility</p:attrName>
                                        </p:attrNameLst>
                                      </p:cBhvr>
                                      <p:to>
                                        <p:strVal val="visible"/>
                                      </p:to>
                                    </p:set>
                                    <p:anim calcmode="lin" valueType="num">
                                      <p:cBhvr>
                                        <p:cTn id="20" dur="500" fill="hold"/>
                                        <p:tgtEl>
                                          <p:spTgt spid="18435">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18435">
                                            <p:txEl>
                                              <p:pRg st="2" end="2"/>
                                            </p:txEl>
                                          </p:spTgt>
                                        </p:tgtEl>
                                        <p:attrNameLst>
                                          <p:attrName>ppt_h</p:attrName>
                                        </p:attrNameLst>
                                      </p:cBhvr>
                                      <p:tavLst>
                                        <p:tav tm="0">
                                          <p:val>
                                            <p:fltVal val="0"/>
                                          </p:val>
                                        </p:tav>
                                        <p:tav tm="100000">
                                          <p:val>
                                            <p:strVal val="#ppt_h"/>
                                          </p:val>
                                        </p:tav>
                                      </p:tavLst>
                                    </p:anim>
                                    <p:anim calcmode="lin" valueType="num">
                                      <p:cBhvr>
                                        <p:cTn id="22" dur="500" fill="hold"/>
                                        <p:tgtEl>
                                          <p:spTgt spid="18435">
                                            <p:txEl>
                                              <p:pRg st="2" end="2"/>
                                            </p:txEl>
                                          </p:spTgt>
                                        </p:tgtEl>
                                        <p:attrNameLst>
                                          <p:attrName>ppt_x</p:attrName>
                                        </p:attrNameLst>
                                      </p:cBhvr>
                                      <p:tavLst>
                                        <p:tav tm="0">
                                          <p:val>
                                            <p:fltVal val="0.5"/>
                                          </p:val>
                                        </p:tav>
                                        <p:tav tm="100000">
                                          <p:val>
                                            <p:strVal val="#ppt_x"/>
                                          </p:val>
                                        </p:tav>
                                      </p:tavLst>
                                    </p:anim>
                                    <p:anim calcmode="lin" valueType="num">
                                      <p:cBhvr>
                                        <p:cTn id="23" dur="500" fill="hold"/>
                                        <p:tgtEl>
                                          <p:spTgt spid="18435">
                                            <p:txEl>
                                              <p:pRg st="2" end="2"/>
                                            </p:txEl>
                                          </p:spTgt>
                                        </p:tgtEl>
                                        <p:attrNameLst>
                                          <p:attrName>ppt_y</p:attrName>
                                        </p:attrNameLst>
                                      </p:cBhvr>
                                      <p:tavLst>
                                        <p:tav tm="0">
                                          <p:val>
                                            <p:fltVal val="0.5"/>
                                          </p:val>
                                        </p:tav>
                                        <p:tav tm="100000">
                                          <p:val>
                                            <p:strVal val="#ppt_y"/>
                                          </p:val>
                                        </p:tav>
                                      </p:tavLst>
                                    </p:anim>
                                  </p:childTnLst>
                                </p:cTn>
                              </p:par>
                            </p:childTnLst>
                          </p:cTn>
                        </p:par>
                        <p:par>
                          <p:cTn id="24" fill="hold" nodeType="afterGroup">
                            <p:stCondLst>
                              <p:cond delay="5000"/>
                            </p:stCondLst>
                            <p:childTnLst>
                              <p:par>
                                <p:cTn id="25" presetID="23" presetClass="entr" presetSubtype="528" fill="hold" grpId="0" nodeType="afterEffect">
                                  <p:stCondLst>
                                    <p:cond delay="2000"/>
                                  </p:stCondLst>
                                  <p:childTnLst>
                                    <p:set>
                                      <p:cBhvr>
                                        <p:cTn id="26" dur="1" fill="hold">
                                          <p:stCondLst>
                                            <p:cond delay="0"/>
                                          </p:stCondLst>
                                        </p:cTn>
                                        <p:tgtEl>
                                          <p:spTgt spid="18435">
                                            <p:txEl>
                                              <p:pRg st="3" end="3"/>
                                            </p:txEl>
                                          </p:spTgt>
                                        </p:tgtEl>
                                        <p:attrNameLst>
                                          <p:attrName>style.visibility</p:attrName>
                                        </p:attrNameLst>
                                      </p:cBhvr>
                                      <p:to>
                                        <p:strVal val="visible"/>
                                      </p:to>
                                    </p:set>
                                    <p:anim calcmode="lin" valueType="num">
                                      <p:cBhvr>
                                        <p:cTn id="27" dur="500" fill="hold"/>
                                        <p:tgtEl>
                                          <p:spTgt spid="18435">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18435">
                                            <p:txEl>
                                              <p:pRg st="3" end="3"/>
                                            </p:txEl>
                                          </p:spTgt>
                                        </p:tgtEl>
                                        <p:attrNameLst>
                                          <p:attrName>ppt_h</p:attrName>
                                        </p:attrNameLst>
                                      </p:cBhvr>
                                      <p:tavLst>
                                        <p:tav tm="0">
                                          <p:val>
                                            <p:fltVal val="0"/>
                                          </p:val>
                                        </p:tav>
                                        <p:tav tm="100000">
                                          <p:val>
                                            <p:strVal val="#ppt_h"/>
                                          </p:val>
                                        </p:tav>
                                      </p:tavLst>
                                    </p:anim>
                                    <p:anim calcmode="lin" valueType="num">
                                      <p:cBhvr>
                                        <p:cTn id="29" dur="500" fill="hold"/>
                                        <p:tgtEl>
                                          <p:spTgt spid="18435">
                                            <p:txEl>
                                              <p:pRg st="3" end="3"/>
                                            </p:txEl>
                                          </p:spTgt>
                                        </p:tgtEl>
                                        <p:attrNameLst>
                                          <p:attrName>ppt_x</p:attrName>
                                        </p:attrNameLst>
                                      </p:cBhvr>
                                      <p:tavLst>
                                        <p:tav tm="0">
                                          <p:val>
                                            <p:fltVal val="0.5"/>
                                          </p:val>
                                        </p:tav>
                                        <p:tav tm="100000">
                                          <p:val>
                                            <p:strVal val="#ppt_x"/>
                                          </p:val>
                                        </p:tav>
                                      </p:tavLst>
                                    </p:anim>
                                    <p:anim calcmode="lin" valueType="num">
                                      <p:cBhvr>
                                        <p:cTn id="30" dur="500" fill="hold"/>
                                        <p:tgtEl>
                                          <p:spTgt spid="18435">
                                            <p:txEl>
                                              <p:pRg st="3" end="3"/>
                                            </p:txEl>
                                          </p:spTgt>
                                        </p:tgtEl>
                                        <p:attrNameLst>
                                          <p:attrName>ppt_y</p:attrName>
                                        </p:attrNameLst>
                                      </p:cBhvr>
                                      <p:tavLst>
                                        <p:tav tm="0">
                                          <p:val>
                                            <p:fltVal val="0.5"/>
                                          </p:val>
                                        </p:tav>
                                        <p:tav tm="100000">
                                          <p:val>
                                            <p:strVal val="#ppt_y"/>
                                          </p:val>
                                        </p:tav>
                                      </p:tavLst>
                                    </p:anim>
                                  </p:childTnLst>
                                </p:cTn>
                              </p:par>
                              <p:par>
                                <p:cTn id="31" presetID="23" presetClass="entr" presetSubtype="528" fill="hold" grpId="0" nodeType="withEffect">
                                  <p:stCondLst>
                                    <p:cond delay="2000"/>
                                  </p:stCondLst>
                                  <p:childTnLst>
                                    <p:set>
                                      <p:cBhvr>
                                        <p:cTn id="32" dur="1" fill="hold">
                                          <p:stCondLst>
                                            <p:cond delay="0"/>
                                          </p:stCondLst>
                                        </p:cTn>
                                        <p:tgtEl>
                                          <p:spTgt spid="18435">
                                            <p:txEl>
                                              <p:pRg st="4" end="4"/>
                                            </p:txEl>
                                          </p:spTgt>
                                        </p:tgtEl>
                                        <p:attrNameLst>
                                          <p:attrName>style.visibility</p:attrName>
                                        </p:attrNameLst>
                                      </p:cBhvr>
                                      <p:to>
                                        <p:strVal val="visible"/>
                                      </p:to>
                                    </p:set>
                                    <p:anim calcmode="lin" valueType="num">
                                      <p:cBhvr>
                                        <p:cTn id="33" dur="500" fill="hold"/>
                                        <p:tgtEl>
                                          <p:spTgt spid="18435">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18435">
                                            <p:txEl>
                                              <p:pRg st="4" end="4"/>
                                            </p:txEl>
                                          </p:spTgt>
                                        </p:tgtEl>
                                        <p:attrNameLst>
                                          <p:attrName>ppt_h</p:attrName>
                                        </p:attrNameLst>
                                      </p:cBhvr>
                                      <p:tavLst>
                                        <p:tav tm="0">
                                          <p:val>
                                            <p:fltVal val="0"/>
                                          </p:val>
                                        </p:tav>
                                        <p:tav tm="100000">
                                          <p:val>
                                            <p:strVal val="#ppt_h"/>
                                          </p:val>
                                        </p:tav>
                                      </p:tavLst>
                                    </p:anim>
                                    <p:anim calcmode="lin" valueType="num">
                                      <p:cBhvr>
                                        <p:cTn id="35" dur="500" fill="hold"/>
                                        <p:tgtEl>
                                          <p:spTgt spid="18435">
                                            <p:txEl>
                                              <p:pRg st="4" end="4"/>
                                            </p:txEl>
                                          </p:spTgt>
                                        </p:tgtEl>
                                        <p:attrNameLst>
                                          <p:attrName>ppt_x</p:attrName>
                                        </p:attrNameLst>
                                      </p:cBhvr>
                                      <p:tavLst>
                                        <p:tav tm="0">
                                          <p:val>
                                            <p:fltVal val="0.5"/>
                                          </p:val>
                                        </p:tav>
                                        <p:tav tm="100000">
                                          <p:val>
                                            <p:strVal val="#ppt_x"/>
                                          </p:val>
                                        </p:tav>
                                      </p:tavLst>
                                    </p:anim>
                                    <p:anim calcmode="lin" valueType="num">
                                      <p:cBhvr>
                                        <p:cTn id="36" dur="500" fill="hold"/>
                                        <p:tgtEl>
                                          <p:spTgt spid="18435">
                                            <p:txEl>
                                              <p:pRg st="4" end="4"/>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advAuto="200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685800" y="2667000"/>
            <a:ext cx="8001000" cy="3429000"/>
          </a:xfrm>
        </p:spPr>
        <p:txBody>
          <a:bodyPr/>
          <a:lstStyle/>
          <a:p>
            <a:pPr algn="ctr">
              <a:buFontTx/>
              <a:buNone/>
            </a:pPr>
            <a:r>
              <a:rPr lang="en-US" altLang="en-US" dirty="0" smtClean="0"/>
              <a:t>Solicit Service Providers for:</a:t>
            </a:r>
          </a:p>
          <a:p>
            <a:pPr>
              <a:buFontTx/>
              <a:buNone/>
            </a:pPr>
            <a:endParaRPr lang="en-US" altLang="en-US" dirty="0" smtClean="0"/>
          </a:p>
          <a:p>
            <a:pPr>
              <a:buFontTx/>
              <a:buNone/>
            </a:pPr>
            <a:r>
              <a:rPr lang="en-US" altLang="en-US" dirty="0" smtClean="0"/>
              <a:t>1) Development of Performance Measures</a:t>
            </a:r>
          </a:p>
          <a:p>
            <a:pPr>
              <a:buFontTx/>
              <a:buNone/>
            </a:pPr>
            <a:r>
              <a:rPr lang="en-US" altLang="en-US" dirty="0" smtClean="0"/>
              <a:t>2) Creation of Incentives</a:t>
            </a:r>
          </a:p>
          <a:p>
            <a:pPr>
              <a:buFontTx/>
              <a:buNone/>
            </a:pPr>
            <a:r>
              <a:rPr lang="en-US" altLang="en-US" dirty="0" smtClean="0"/>
              <a:t>3) Referrals</a:t>
            </a:r>
          </a:p>
        </p:txBody>
      </p:sp>
      <p:sp>
        <p:nvSpPr>
          <p:cNvPr id="6" name="Rectangle 2"/>
          <p:cNvSpPr>
            <a:spLocks noGrp="1" noChangeArrowheads="1"/>
          </p:cNvSpPr>
          <p:nvPr>
            <p:ph type="title"/>
          </p:nvPr>
        </p:nvSpPr>
        <p:spPr>
          <a:xfrm>
            <a:off x="228600" y="1028700"/>
            <a:ext cx="8458200" cy="1143000"/>
          </a:xfrm>
        </p:spPr>
        <p:txBody>
          <a:bodyPr>
            <a:normAutofit fontScale="90000"/>
          </a:bodyPr>
          <a:lstStyle/>
          <a:p>
            <a:pPr>
              <a:defRPr/>
            </a:pPr>
            <a:r>
              <a:rPr lang="en-US" altLang="en-US" sz="4300" b="1" dirty="0">
                <a:solidFill>
                  <a:srgbClr val="782F40"/>
                </a:solidFill>
                <a:effectLst>
                  <a:outerShdw blurRad="50000" dist="30000" dir="5400000" algn="tl" rotWithShape="0">
                    <a:srgbClr val="000000">
                      <a:alpha val="30000"/>
                    </a:srgbClr>
                  </a:outerShdw>
                </a:effectLst>
              </a:rPr>
              <a:t>Step II: Acquisition Strategy</a:t>
            </a:r>
            <a:br>
              <a:rPr lang="en-US" altLang="en-US" sz="4300" b="1" dirty="0">
                <a:solidFill>
                  <a:srgbClr val="782F40"/>
                </a:solidFill>
                <a:effectLst>
                  <a:outerShdw blurRad="50000" dist="30000" dir="5400000" algn="tl" rotWithShape="0">
                    <a:srgbClr val="000000">
                      <a:alpha val="30000"/>
                    </a:srgbClr>
                  </a:outerShdw>
                </a:effectLst>
              </a:rPr>
            </a:br>
            <a:r>
              <a:rPr lang="en-US" altLang="en-US" sz="3900" dirty="0"/>
              <a:t>Making Performance Based Partnerships</a:t>
            </a:r>
            <a:br>
              <a:rPr lang="en-US" altLang="en-US" sz="3900" dirty="0"/>
            </a:br>
            <a:r>
              <a:rPr lang="en-US" altLang="en-US" dirty="0" smtClean="0"/>
              <a:t>Developing Performance Goals</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200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ox(out)">
                                      <p:cBhvr>
                                        <p:cTn id="7" dur="500"/>
                                        <p:tgtEl>
                                          <p:spTgt spid="19459">
                                            <p:txEl>
                                              <p:pRg st="0" end="0"/>
                                            </p:txEl>
                                          </p:spTgt>
                                        </p:tgtEl>
                                      </p:cBhvr>
                                    </p:animEffect>
                                  </p:childTnLst>
                                </p:cTn>
                              </p:par>
                            </p:childTnLst>
                          </p:cTn>
                        </p:par>
                        <p:par>
                          <p:cTn id="8" fill="hold" nodeType="afterGroup">
                            <p:stCondLst>
                              <p:cond delay="2500"/>
                            </p:stCondLst>
                            <p:childTnLst>
                              <p:par>
                                <p:cTn id="9" presetID="4" presetClass="entr" presetSubtype="32" fill="hold" grpId="0" nodeType="afterEffect">
                                  <p:stCondLst>
                                    <p:cond delay="2000"/>
                                  </p:stCondLst>
                                  <p:childTnLst>
                                    <p:set>
                                      <p:cBhvr>
                                        <p:cTn id="10" dur="1" fill="hold">
                                          <p:stCondLst>
                                            <p:cond delay="0"/>
                                          </p:stCondLst>
                                        </p:cTn>
                                        <p:tgtEl>
                                          <p:spTgt spid="19459">
                                            <p:txEl>
                                              <p:pRg st="2" end="2"/>
                                            </p:txEl>
                                          </p:spTgt>
                                        </p:tgtEl>
                                        <p:attrNameLst>
                                          <p:attrName>style.visibility</p:attrName>
                                        </p:attrNameLst>
                                      </p:cBhvr>
                                      <p:to>
                                        <p:strVal val="visible"/>
                                      </p:to>
                                    </p:set>
                                    <p:animEffect transition="in" filter="box(out)">
                                      <p:cBhvr>
                                        <p:cTn id="11" dur="500"/>
                                        <p:tgtEl>
                                          <p:spTgt spid="19459">
                                            <p:txEl>
                                              <p:pRg st="2" end="2"/>
                                            </p:txEl>
                                          </p:spTgt>
                                        </p:tgtEl>
                                      </p:cBhvr>
                                    </p:animEffect>
                                  </p:childTnLst>
                                </p:cTn>
                              </p:par>
                            </p:childTnLst>
                          </p:cTn>
                        </p:par>
                        <p:par>
                          <p:cTn id="12" fill="hold" nodeType="afterGroup">
                            <p:stCondLst>
                              <p:cond delay="5000"/>
                            </p:stCondLst>
                            <p:childTnLst>
                              <p:par>
                                <p:cTn id="13" presetID="4" presetClass="entr" presetSubtype="32" fill="hold" grpId="0" nodeType="afterEffect">
                                  <p:stCondLst>
                                    <p:cond delay="2000"/>
                                  </p:stCondLst>
                                  <p:childTnLst>
                                    <p:set>
                                      <p:cBhvr>
                                        <p:cTn id="14" dur="1" fill="hold">
                                          <p:stCondLst>
                                            <p:cond delay="0"/>
                                          </p:stCondLst>
                                        </p:cTn>
                                        <p:tgtEl>
                                          <p:spTgt spid="19459">
                                            <p:txEl>
                                              <p:pRg st="3" end="3"/>
                                            </p:txEl>
                                          </p:spTgt>
                                        </p:tgtEl>
                                        <p:attrNameLst>
                                          <p:attrName>style.visibility</p:attrName>
                                        </p:attrNameLst>
                                      </p:cBhvr>
                                      <p:to>
                                        <p:strVal val="visible"/>
                                      </p:to>
                                    </p:set>
                                    <p:animEffect transition="in" filter="box(out)">
                                      <p:cBhvr>
                                        <p:cTn id="15" dur="500"/>
                                        <p:tgtEl>
                                          <p:spTgt spid="19459">
                                            <p:txEl>
                                              <p:pRg st="3" end="3"/>
                                            </p:txEl>
                                          </p:spTgt>
                                        </p:tgtEl>
                                      </p:cBhvr>
                                    </p:animEffect>
                                  </p:childTnLst>
                                </p:cTn>
                              </p:par>
                            </p:childTnLst>
                          </p:cTn>
                        </p:par>
                        <p:par>
                          <p:cTn id="16" fill="hold" nodeType="afterGroup">
                            <p:stCondLst>
                              <p:cond delay="7500"/>
                            </p:stCondLst>
                            <p:childTnLst>
                              <p:par>
                                <p:cTn id="17" presetID="4" presetClass="entr" presetSubtype="32" fill="hold" grpId="0" nodeType="afterEffect">
                                  <p:stCondLst>
                                    <p:cond delay="2000"/>
                                  </p:stCondLst>
                                  <p:childTnLst>
                                    <p:set>
                                      <p:cBhvr>
                                        <p:cTn id="18" dur="1" fill="hold">
                                          <p:stCondLst>
                                            <p:cond delay="0"/>
                                          </p:stCondLst>
                                        </p:cTn>
                                        <p:tgtEl>
                                          <p:spTgt spid="19459">
                                            <p:txEl>
                                              <p:pRg st="4" end="4"/>
                                            </p:txEl>
                                          </p:spTgt>
                                        </p:tgtEl>
                                        <p:attrNameLst>
                                          <p:attrName>style.visibility</p:attrName>
                                        </p:attrNameLst>
                                      </p:cBhvr>
                                      <p:to>
                                        <p:strVal val="visible"/>
                                      </p:to>
                                    </p:set>
                                    <p:animEffect transition="in" filter="box(out)">
                                      <p:cBhvr>
                                        <p:cTn id="19" dur="500"/>
                                        <p:tgtEl>
                                          <p:spTgt spid="194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advAuto="200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p:txBody>
          <a:bodyPr>
            <a:normAutofit fontScale="92500" lnSpcReduction="20000"/>
          </a:bodyPr>
          <a:lstStyle/>
          <a:p>
            <a:pPr>
              <a:buFontTx/>
              <a:buNone/>
            </a:pPr>
            <a:r>
              <a:rPr lang="en-US" altLang="en-US" dirty="0" smtClean="0"/>
              <a:t>Contract Manager interacts directly or indirectly with:</a:t>
            </a:r>
          </a:p>
          <a:p>
            <a:r>
              <a:rPr lang="en-US" altLang="en-US" dirty="0" smtClean="0"/>
              <a:t>Personnel in the Department</a:t>
            </a:r>
          </a:p>
          <a:p>
            <a:r>
              <a:rPr lang="en-US" altLang="en-US" dirty="0" smtClean="0"/>
              <a:t>Procurement Services</a:t>
            </a:r>
            <a:endParaRPr lang="en-US" altLang="en-US" dirty="0" smtClean="0"/>
          </a:p>
          <a:p>
            <a:r>
              <a:rPr lang="en-US" altLang="en-US" dirty="0" smtClean="0"/>
              <a:t>General Counsel’s Office</a:t>
            </a:r>
          </a:p>
          <a:p>
            <a:r>
              <a:rPr lang="en-US" altLang="en-US" dirty="0" smtClean="0"/>
              <a:t>Comptroller’s Office</a:t>
            </a:r>
          </a:p>
          <a:p>
            <a:r>
              <a:rPr lang="en-US" altLang="en-US" dirty="0" smtClean="0"/>
              <a:t>Budget Office</a:t>
            </a:r>
          </a:p>
        </p:txBody>
      </p:sp>
      <p:sp>
        <p:nvSpPr>
          <p:cNvPr id="6" name="Rectangle 2"/>
          <p:cNvSpPr>
            <a:spLocks noGrp="1" noChangeArrowheads="1"/>
          </p:cNvSpPr>
          <p:nvPr>
            <p:ph type="title"/>
          </p:nvPr>
        </p:nvSpPr>
        <p:spPr>
          <a:xfrm>
            <a:off x="228600" y="1028700"/>
            <a:ext cx="8458200" cy="1143000"/>
          </a:xfrm>
        </p:spPr>
        <p:txBody>
          <a:bodyPr>
            <a:normAutofit fontScale="90000"/>
          </a:bodyPr>
          <a:lstStyle/>
          <a:p>
            <a:pPr>
              <a:defRPr/>
            </a:pPr>
            <a:r>
              <a:rPr lang="en-US" altLang="en-US" sz="4300" b="1" dirty="0">
                <a:solidFill>
                  <a:srgbClr val="782F40"/>
                </a:solidFill>
                <a:effectLst>
                  <a:outerShdw blurRad="50000" dist="30000" dir="5400000" algn="tl" rotWithShape="0">
                    <a:srgbClr val="000000">
                      <a:alpha val="30000"/>
                    </a:srgbClr>
                  </a:outerShdw>
                </a:effectLst>
              </a:rPr>
              <a:t>Step </a:t>
            </a:r>
            <a:r>
              <a:rPr lang="en-US" altLang="en-US" sz="4300" b="1" dirty="0" smtClean="0">
                <a:solidFill>
                  <a:srgbClr val="782F40"/>
                </a:solidFill>
                <a:effectLst>
                  <a:outerShdw blurRad="50000" dist="30000" dir="5400000" algn="tl" rotWithShape="0">
                    <a:srgbClr val="000000">
                      <a:alpha val="30000"/>
                    </a:srgbClr>
                  </a:outerShdw>
                </a:effectLst>
              </a:rPr>
              <a:t>III</a:t>
            </a:r>
            <a:r>
              <a:rPr lang="en-US" altLang="en-US" sz="4300" b="1" dirty="0">
                <a:solidFill>
                  <a:srgbClr val="782F40"/>
                </a:solidFill>
                <a:effectLst>
                  <a:outerShdw blurRad="50000" dist="30000" dir="5400000" algn="tl" rotWithShape="0">
                    <a:srgbClr val="000000">
                      <a:alpha val="30000"/>
                    </a:srgbClr>
                  </a:outerShdw>
                </a:effectLst>
              </a:rPr>
              <a:t>: </a:t>
            </a:r>
            <a:r>
              <a:rPr lang="en-US" altLang="en-US" sz="4300" b="1" dirty="0" smtClean="0">
                <a:solidFill>
                  <a:srgbClr val="782F40"/>
                </a:solidFill>
                <a:effectLst>
                  <a:outerShdw blurRad="50000" dist="30000" dir="5400000" algn="tl" rotWithShape="0">
                    <a:srgbClr val="000000">
                      <a:alpha val="30000"/>
                    </a:srgbClr>
                  </a:outerShdw>
                </a:effectLst>
              </a:rPr>
              <a:t>Contract Management</a:t>
            </a:r>
            <a:br>
              <a:rPr lang="en-US" altLang="en-US" sz="4300" b="1" dirty="0" smtClean="0">
                <a:solidFill>
                  <a:srgbClr val="782F40"/>
                </a:solidFill>
                <a:effectLst>
                  <a:outerShdw blurRad="50000" dist="30000" dir="5400000" algn="tl" rotWithShape="0">
                    <a:srgbClr val="000000">
                      <a:alpha val="30000"/>
                    </a:srgbClr>
                  </a:outerShdw>
                </a:effectLst>
              </a:rPr>
            </a:br>
            <a:r>
              <a:rPr lang="en-US" altLang="en-US" sz="3600" dirty="0"/>
              <a:t>Contract Manager Role/Responsibilities</a:t>
            </a:r>
            <a:r>
              <a:rPr lang="en-US" altLang="en-US" sz="3900" dirty="0"/>
              <a:t/>
            </a:r>
            <a:br>
              <a:rPr lang="en-US" altLang="en-US" sz="3900" dirty="0"/>
            </a:br>
            <a:endParaRPr lang="en-US" altLang="en-US" sz="4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1027"/>
          <p:cNvSpPr>
            <a:spLocks noGrp="1" noChangeArrowheads="1"/>
          </p:cNvSpPr>
          <p:nvPr>
            <p:ph type="body" idx="1"/>
          </p:nvPr>
        </p:nvSpPr>
        <p:spPr>
          <a:xfrm>
            <a:off x="457200" y="2171700"/>
            <a:ext cx="8229600" cy="3848101"/>
          </a:xfrm>
        </p:spPr>
        <p:txBody>
          <a:bodyPr>
            <a:normAutofit fontScale="92500"/>
          </a:bodyPr>
          <a:lstStyle/>
          <a:p>
            <a:pPr>
              <a:lnSpc>
                <a:spcPct val="90000"/>
              </a:lnSpc>
            </a:pPr>
            <a:r>
              <a:rPr lang="en-US" altLang="en-US" dirty="0" smtClean="0"/>
              <a:t>Defining precisely what is required to meet a need</a:t>
            </a:r>
          </a:p>
          <a:p>
            <a:pPr>
              <a:lnSpc>
                <a:spcPct val="90000"/>
              </a:lnSpc>
            </a:pPr>
            <a:r>
              <a:rPr lang="en-US" altLang="en-US" dirty="0" smtClean="0"/>
              <a:t>Carrying out the preparations for soliciting, analyzing, and awarding contracts</a:t>
            </a:r>
          </a:p>
          <a:p>
            <a:pPr>
              <a:lnSpc>
                <a:spcPct val="90000"/>
              </a:lnSpc>
            </a:pPr>
            <a:r>
              <a:rPr lang="en-US" altLang="en-US" dirty="0" smtClean="0"/>
              <a:t>Negotiating the contract and amendment(s)</a:t>
            </a:r>
          </a:p>
          <a:p>
            <a:pPr>
              <a:lnSpc>
                <a:spcPct val="90000"/>
              </a:lnSpc>
            </a:pPr>
            <a:r>
              <a:rPr lang="en-US" altLang="en-US" dirty="0" smtClean="0"/>
              <a:t>Overseeing and enforcing the providers performance of contract terms and conditions</a:t>
            </a:r>
          </a:p>
        </p:txBody>
      </p:sp>
      <p:sp>
        <p:nvSpPr>
          <p:cNvPr id="7" name="Rectangle 2"/>
          <p:cNvSpPr>
            <a:spLocks noGrp="1" noChangeArrowheads="1"/>
          </p:cNvSpPr>
          <p:nvPr>
            <p:ph type="title"/>
          </p:nvPr>
        </p:nvSpPr>
        <p:spPr>
          <a:xfrm>
            <a:off x="228600" y="1028700"/>
            <a:ext cx="8458200" cy="1143000"/>
          </a:xfrm>
        </p:spPr>
        <p:txBody>
          <a:bodyPr>
            <a:normAutofit fontScale="90000"/>
          </a:bodyPr>
          <a:lstStyle/>
          <a:p>
            <a:pPr>
              <a:defRPr/>
            </a:pPr>
            <a:r>
              <a:rPr lang="en-US" altLang="en-US" sz="4300" b="1" dirty="0">
                <a:solidFill>
                  <a:srgbClr val="782F40"/>
                </a:solidFill>
                <a:effectLst>
                  <a:outerShdw blurRad="50000" dist="30000" dir="5400000" algn="tl" rotWithShape="0">
                    <a:srgbClr val="000000">
                      <a:alpha val="30000"/>
                    </a:srgbClr>
                  </a:outerShdw>
                </a:effectLst>
              </a:rPr>
              <a:t>Step </a:t>
            </a:r>
            <a:r>
              <a:rPr lang="en-US" altLang="en-US" sz="4300" b="1" dirty="0" smtClean="0">
                <a:solidFill>
                  <a:srgbClr val="782F40"/>
                </a:solidFill>
                <a:effectLst>
                  <a:outerShdw blurRad="50000" dist="30000" dir="5400000" algn="tl" rotWithShape="0">
                    <a:srgbClr val="000000">
                      <a:alpha val="30000"/>
                    </a:srgbClr>
                  </a:outerShdw>
                </a:effectLst>
              </a:rPr>
              <a:t>III</a:t>
            </a:r>
            <a:r>
              <a:rPr lang="en-US" altLang="en-US" sz="4300" b="1" dirty="0">
                <a:solidFill>
                  <a:srgbClr val="782F40"/>
                </a:solidFill>
                <a:effectLst>
                  <a:outerShdw blurRad="50000" dist="30000" dir="5400000" algn="tl" rotWithShape="0">
                    <a:srgbClr val="000000">
                      <a:alpha val="30000"/>
                    </a:srgbClr>
                  </a:outerShdw>
                </a:effectLst>
              </a:rPr>
              <a:t>: </a:t>
            </a:r>
            <a:r>
              <a:rPr lang="en-US" altLang="en-US" sz="4300" b="1" dirty="0" smtClean="0">
                <a:solidFill>
                  <a:srgbClr val="782F40"/>
                </a:solidFill>
                <a:effectLst>
                  <a:outerShdw blurRad="50000" dist="30000" dir="5400000" algn="tl" rotWithShape="0">
                    <a:srgbClr val="000000">
                      <a:alpha val="30000"/>
                    </a:srgbClr>
                  </a:outerShdw>
                </a:effectLst>
              </a:rPr>
              <a:t>Contract Management</a:t>
            </a:r>
            <a:br>
              <a:rPr lang="en-US" altLang="en-US" sz="4300" b="1" dirty="0" smtClean="0">
                <a:solidFill>
                  <a:srgbClr val="782F40"/>
                </a:solidFill>
                <a:effectLst>
                  <a:outerShdw blurRad="50000" dist="30000" dir="5400000" algn="tl" rotWithShape="0">
                    <a:srgbClr val="000000">
                      <a:alpha val="30000"/>
                    </a:srgbClr>
                  </a:outerShdw>
                </a:effectLst>
              </a:rPr>
            </a:br>
            <a:r>
              <a:rPr lang="en-US" altLang="en-US" sz="3600" dirty="0"/>
              <a:t>Contract Manager Role/Responsibilities</a:t>
            </a:r>
            <a:r>
              <a:rPr lang="en-US" altLang="en-US" sz="3900" dirty="0"/>
              <a:t/>
            </a:r>
            <a:br>
              <a:rPr lang="en-US" altLang="en-US" sz="3900" dirty="0"/>
            </a:br>
            <a:endParaRPr lang="en-US" altLang="en-US" sz="4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685800" y="2819400"/>
            <a:ext cx="7772400" cy="3505200"/>
          </a:xfrm>
        </p:spPr>
        <p:txBody>
          <a:bodyPr/>
          <a:lstStyle/>
          <a:p>
            <a:r>
              <a:rPr lang="en-US" altLang="en-US" dirty="0" smtClean="0"/>
              <a:t>Payment Structures Should be Tied to Performance Elements</a:t>
            </a:r>
          </a:p>
          <a:p>
            <a:r>
              <a:rPr lang="en-US" altLang="en-US" dirty="0" smtClean="0"/>
              <a:t>Levels of Performance Should be Differentiated for Incentives</a:t>
            </a:r>
          </a:p>
          <a:p>
            <a:r>
              <a:rPr lang="en-US" altLang="en-US" dirty="0" smtClean="0"/>
              <a:t>Incentive Successes Should be Tracked</a:t>
            </a:r>
          </a:p>
        </p:txBody>
      </p:sp>
      <p:sp>
        <p:nvSpPr>
          <p:cNvPr id="6" name="Rectangle 2"/>
          <p:cNvSpPr>
            <a:spLocks noGrp="1" noChangeArrowheads="1"/>
          </p:cNvSpPr>
          <p:nvPr>
            <p:ph type="title"/>
          </p:nvPr>
        </p:nvSpPr>
        <p:spPr>
          <a:xfrm>
            <a:off x="228600" y="1028700"/>
            <a:ext cx="8458200" cy="1143000"/>
          </a:xfrm>
        </p:spPr>
        <p:txBody>
          <a:bodyPr>
            <a:normAutofit fontScale="90000"/>
          </a:bodyPr>
          <a:lstStyle/>
          <a:p>
            <a:pPr>
              <a:defRPr/>
            </a:pPr>
            <a:r>
              <a:rPr lang="en-US" altLang="en-US" sz="4300" b="1" dirty="0">
                <a:solidFill>
                  <a:srgbClr val="782F40"/>
                </a:solidFill>
                <a:effectLst>
                  <a:outerShdw blurRad="50000" dist="30000" dir="5400000" algn="tl" rotWithShape="0">
                    <a:srgbClr val="000000">
                      <a:alpha val="30000"/>
                    </a:srgbClr>
                  </a:outerShdw>
                </a:effectLst>
              </a:rPr>
              <a:t>Step </a:t>
            </a:r>
            <a:r>
              <a:rPr lang="en-US" altLang="en-US" sz="4300" b="1" dirty="0" smtClean="0">
                <a:solidFill>
                  <a:srgbClr val="782F40"/>
                </a:solidFill>
                <a:effectLst>
                  <a:outerShdw blurRad="50000" dist="30000" dir="5400000" algn="tl" rotWithShape="0">
                    <a:srgbClr val="000000">
                      <a:alpha val="30000"/>
                    </a:srgbClr>
                  </a:outerShdw>
                </a:effectLst>
              </a:rPr>
              <a:t>III</a:t>
            </a:r>
            <a:r>
              <a:rPr lang="en-US" altLang="en-US" sz="4300" b="1" dirty="0">
                <a:solidFill>
                  <a:srgbClr val="782F40"/>
                </a:solidFill>
                <a:effectLst>
                  <a:outerShdw blurRad="50000" dist="30000" dir="5400000" algn="tl" rotWithShape="0">
                    <a:srgbClr val="000000">
                      <a:alpha val="30000"/>
                    </a:srgbClr>
                  </a:outerShdw>
                </a:effectLst>
              </a:rPr>
              <a:t>: </a:t>
            </a:r>
            <a:r>
              <a:rPr lang="en-US" altLang="en-US" sz="4300" b="1" dirty="0" smtClean="0">
                <a:solidFill>
                  <a:srgbClr val="782F40"/>
                </a:solidFill>
                <a:effectLst>
                  <a:outerShdw blurRad="50000" dist="30000" dir="5400000" algn="tl" rotWithShape="0">
                    <a:srgbClr val="000000">
                      <a:alpha val="30000"/>
                    </a:srgbClr>
                  </a:outerShdw>
                </a:effectLst>
              </a:rPr>
              <a:t>Contract Management</a:t>
            </a:r>
            <a:br>
              <a:rPr lang="en-US" altLang="en-US" sz="4300" b="1" dirty="0" smtClean="0">
                <a:solidFill>
                  <a:srgbClr val="782F40"/>
                </a:solidFill>
                <a:effectLst>
                  <a:outerShdw blurRad="50000" dist="30000" dir="5400000" algn="tl" rotWithShape="0">
                    <a:srgbClr val="000000">
                      <a:alpha val="30000"/>
                    </a:srgbClr>
                  </a:outerShdw>
                </a:effectLst>
              </a:rPr>
            </a:br>
            <a:r>
              <a:rPr lang="en-US" altLang="en-US" sz="3600" dirty="0" smtClean="0"/>
              <a:t>Creating Incentives</a:t>
            </a:r>
            <a:endParaRPr lang="en-US" altLang="en-US" sz="4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200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slide(fromTop)">
                                      <p:cBhvr>
                                        <p:cTn id="7" dur="500"/>
                                        <p:tgtEl>
                                          <p:spTgt spid="20483">
                                            <p:txEl>
                                              <p:pRg st="0" end="0"/>
                                            </p:txEl>
                                          </p:spTgt>
                                        </p:tgtEl>
                                      </p:cBhvr>
                                    </p:animEffect>
                                  </p:childTnLst>
                                </p:cTn>
                              </p:par>
                            </p:childTnLst>
                          </p:cTn>
                        </p:par>
                        <p:par>
                          <p:cTn id="8" fill="hold" nodeType="afterGroup">
                            <p:stCondLst>
                              <p:cond delay="2500"/>
                            </p:stCondLst>
                            <p:childTnLst>
                              <p:par>
                                <p:cTn id="9" presetID="12" presetClass="entr" presetSubtype="1" fill="hold" grpId="0" nodeType="afterEffect">
                                  <p:stCondLst>
                                    <p:cond delay="2000"/>
                                  </p:stCondLst>
                                  <p:childTnLst>
                                    <p:set>
                                      <p:cBhvr>
                                        <p:cTn id="10" dur="1" fill="hold">
                                          <p:stCondLst>
                                            <p:cond delay="0"/>
                                          </p:stCondLst>
                                        </p:cTn>
                                        <p:tgtEl>
                                          <p:spTgt spid="20483">
                                            <p:txEl>
                                              <p:pRg st="1" end="1"/>
                                            </p:txEl>
                                          </p:spTgt>
                                        </p:tgtEl>
                                        <p:attrNameLst>
                                          <p:attrName>style.visibility</p:attrName>
                                        </p:attrNameLst>
                                      </p:cBhvr>
                                      <p:to>
                                        <p:strVal val="visible"/>
                                      </p:to>
                                    </p:set>
                                    <p:animEffect transition="in" filter="slide(fromTop)">
                                      <p:cBhvr>
                                        <p:cTn id="11" dur="500"/>
                                        <p:tgtEl>
                                          <p:spTgt spid="20483">
                                            <p:txEl>
                                              <p:pRg st="1" end="1"/>
                                            </p:txEl>
                                          </p:spTgt>
                                        </p:tgtEl>
                                      </p:cBhvr>
                                    </p:animEffect>
                                  </p:childTnLst>
                                </p:cTn>
                              </p:par>
                            </p:childTnLst>
                          </p:cTn>
                        </p:par>
                        <p:par>
                          <p:cTn id="12" fill="hold" nodeType="afterGroup">
                            <p:stCondLst>
                              <p:cond delay="5000"/>
                            </p:stCondLst>
                            <p:childTnLst>
                              <p:par>
                                <p:cTn id="13" presetID="12" presetClass="entr" presetSubtype="1" fill="hold" grpId="0" nodeType="afterEffect">
                                  <p:stCondLst>
                                    <p:cond delay="2000"/>
                                  </p:stCondLst>
                                  <p:childTnLst>
                                    <p:set>
                                      <p:cBhvr>
                                        <p:cTn id="14" dur="1" fill="hold">
                                          <p:stCondLst>
                                            <p:cond delay="0"/>
                                          </p:stCondLst>
                                        </p:cTn>
                                        <p:tgtEl>
                                          <p:spTgt spid="20483">
                                            <p:txEl>
                                              <p:pRg st="2" end="2"/>
                                            </p:txEl>
                                          </p:spTgt>
                                        </p:tgtEl>
                                        <p:attrNameLst>
                                          <p:attrName>style.visibility</p:attrName>
                                        </p:attrNameLst>
                                      </p:cBhvr>
                                      <p:to>
                                        <p:strVal val="visible"/>
                                      </p:to>
                                    </p:set>
                                    <p:animEffect transition="in" filter="slide(fromTop)">
                                      <p:cBhvr>
                                        <p:cTn id="15" dur="500"/>
                                        <p:tgtEl>
                                          <p:spTgt spid="2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advAuto="200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21" name="Text Box 17"/>
          <p:cNvSpPr txBox="1">
            <a:spLocks noChangeArrowheads="1"/>
          </p:cNvSpPr>
          <p:nvPr/>
        </p:nvSpPr>
        <p:spPr bwMode="auto">
          <a:xfrm>
            <a:off x="228600" y="2819400"/>
            <a:ext cx="2819400" cy="1409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800" b="1" dirty="0">
                <a:solidFill>
                  <a:srgbClr val="2C2A29"/>
                </a:solidFill>
                <a:latin typeface="Arial" panose="020B0604020202020204" pitchFamily="34" charset="0"/>
                <a:cs typeface="Arial" panose="020B0604020202020204" pitchFamily="34" charset="0"/>
              </a:rPr>
              <a:t>Knowledge</a:t>
            </a:r>
          </a:p>
          <a:p>
            <a:pPr>
              <a:spcBef>
                <a:spcPct val="20000"/>
              </a:spcBef>
            </a:pPr>
            <a:r>
              <a:rPr lang="en-US" altLang="en-US" dirty="0">
                <a:solidFill>
                  <a:srgbClr val="2C2A29"/>
                </a:solidFill>
                <a:latin typeface="Arial" panose="020B0604020202020204" pitchFamily="34" charset="0"/>
                <a:cs typeface="Arial" panose="020B0604020202020204" pitchFamily="34" charset="0"/>
              </a:rPr>
              <a:t>Contract Law</a:t>
            </a:r>
          </a:p>
          <a:p>
            <a:pPr>
              <a:spcBef>
                <a:spcPct val="20000"/>
              </a:spcBef>
            </a:pPr>
            <a:r>
              <a:rPr lang="en-US" altLang="en-US" dirty="0">
                <a:solidFill>
                  <a:srgbClr val="2C2A29"/>
                </a:solidFill>
                <a:latin typeface="Arial" panose="020B0604020202020204" pitchFamily="34" charset="0"/>
                <a:cs typeface="Arial" panose="020B0604020202020204" pitchFamily="34" charset="0"/>
              </a:rPr>
              <a:t>Current Leverage</a:t>
            </a:r>
          </a:p>
        </p:txBody>
      </p:sp>
      <p:sp>
        <p:nvSpPr>
          <p:cNvPr id="21522" name="Text Box 18"/>
          <p:cNvSpPr txBox="1">
            <a:spLocks noChangeArrowheads="1"/>
          </p:cNvSpPr>
          <p:nvPr/>
        </p:nvSpPr>
        <p:spPr bwMode="auto">
          <a:xfrm>
            <a:off x="2971800" y="2819400"/>
            <a:ext cx="2438400"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spcBef>
                <a:spcPct val="50000"/>
              </a:spcBef>
              <a:defRPr sz="2800" b="1">
                <a:solidFill>
                  <a:srgbClr val="2C2A29"/>
                </a:solidFill>
                <a:latin typeface="Arial" panose="020B0604020202020204" pitchFamily="34" charset="0"/>
                <a:cs typeface="Arial" panose="020B0604020202020204" pitchFamily="34" charset="0"/>
              </a:defRPr>
            </a:lvl1pPr>
            <a:lvl2pPr marL="742950" indent="-285750">
              <a:defRPr sz="2400">
                <a:latin typeface="Times New Roman" panose="02020603050405020304" pitchFamily="18" charset="0"/>
              </a:defRPr>
            </a:lvl2pPr>
            <a:lvl3pPr marL="1143000" indent="-228600">
              <a:defRPr sz="2400">
                <a:latin typeface="Times New Roman" panose="02020603050405020304" pitchFamily="18" charset="0"/>
              </a:defRPr>
            </a:lvl3pPr>
            <a:lvl4pPr marL="1600200" indent="-228600">
              <a:defRPr sz="2400">
                <a:latin typeface="Times New Roman" panose="02020603050405020304" pitchFamily="18" charset="0"/>
              </a:defRPr>
            </a:lvl4pPr>
            <a:lvl5pPr marL="2057400" indent="-228600">
              <a:defRPr sz="2400">
                <a:latin typeface="Times New Roman" panose="02020603050405020304" pitchFamily="18" charset="0"/>
              </a:defRPr>
            </a:lvl5pPr>
            <a:lvl6pPr marL="2514600" indent="-228600" eaLnBrk="0" fontAlgn="base" hangingPunct="0">
              <a:spcBef>
                <a:spcPct val="0"/>
              </a:spcBef>
              <a:spcAft>
                <a:spcPct val="0"/>
              </a:spcAft>
              <a:defRPr sz="2400">
                <a:latin typeface="Times New Roman" panose="02020603050405020304" pitchFamily="18" charset="0"/>
              </a:defRPr>
            </a:lvl6pPr>
            <a:lvl7pPr marL="2971800" indent="-228600" eaLnBrk="0" fontAlgn="base" hangingPunct="0">
              <a:spcBef>
                <a:spcPct val="0"/>
              </a:spcBef>
              <a:spcAft>
                <a:spcPct val="0"/>
              </a:spcAft>
              <a:defRPr sz="2400">
                <a:latin typeface="Times New Roman" panose="02020603050405020304" pitchFamily="18" charset="0"/>
              </a:defRPr>
            </a:lvl7pPr>
            <a:lvl8pPr marL="3429000" indent="-228600" eaLnBrk="0" fontAlgn="base" hangingPunct="0">
              <a:spcBef>
                <a:spcPct val="0"/>
              </a:spcBef>
              <a:spcAft>
                <a:spcPct val="0"/>
              </a:spcAft>
              <a:defRPr sz="2400">
                <a:latin typeface="Times New Roman" panose="02020603050405020304" pitchFamily="18" charset="0"/>
              </a:defRPr>
            </a:lvl8pPr>
            <a:lvl9pPr marL="3886200" indent="-228600" eaLnBrk="0" fontAlgn="base" hangingPunct="0">
              <a:spcBef>
                <a:spcPct val="0"/>
              </a:spcBef>
              <a:spcAft>
                <a:spcPct val="0"/>
              </a:spcAft>
              <a:defRPr sz="2400">
                <a:latin typeface="Times New Roman" panose="02020603050405020304" pitchFamily="18" charset="0"/>
              </a:defRPr>
            </a:lvl9pPr>
          </a:lstStyle>
          <a:p>
            <a:r>
              <a:rPr lang="en-US" altLang="en-US" dirty="0"/>
              <a:t>Skills</a:t>
            </a:r>
          </a:p>
          <a:p>
            <a:r>
              <a:rPr lang="en-US" altLang="en-US" sz="2400" b="0" dirty="0"/>
              <a:t>Accounting</a:t>
            </a:r>
          </a:p>
          <a:p>
            <a:r>
              <a:rPr lang="en-US" altLang="en-US" sz="2400" b="0" dirty="0"/>
              <a:t>Negotiating</a:t>
            </a:r>
          </a:p>
          <a:p>
            <a:r>
              <a:rPr lang="en-US" altLang="en-US" sz="2400" b="0" dirty="0"/>
              <a:t>Arbitration</a:t>
            </a:r>
          </a:p>
          <a:p>
            <a:r>
              <a:rPr lang="en-US" altLang="en-US" sz="2400" b="0" dirty="0"/>
              <a:t>Communication</a:t>
            </a:r>
          </a:p>
        </p:txBody>
      </p:sp>
      <p:sp>
        <p:nvSpPr>
          <p:cNvPr id="21523" name="Rectangle 19"/>
          <p:cNvSpPr>
            <a:spLocks noChangeArrowheads="1"/>
          </p:cNvSpPr>
          <p:nvPr/>
        </p:nvSpPr>
        <p:spPr bwMode="auto">
          <a:xfrm>
            <a:off x="5410200" y="2819400"/>
            <a:ext cx="4641014"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dirty="0">
                <a:solidFill>
                  <a:srgbClr val="2C2A29"/>
                </a:solidFill>
                <a:latin typeface="Arial" panose="020B0604020202020204" pitchFamily="34" charset="0"/>
                <a:cs typeface="Arial" panose="020B0604020202020204" pitchFamily="34" charset="0"/>
              </a:rPr>
              <a:t>Abilities</a:t>
            </a:r>
          </a:p>
          <a:p>
            <a:pPr>
              <a:spcBef>
                <a:spcPct val="50000"/>
              </a:spcBef>
            </a:pPr>
            <a:r>
              <a:rPr lang="en-US" altLang="en-US" sz="2400" dirty="0">
                <a:solidFill>
                  <a:srgbClr val="2C2A29"/>
                </a:solidFill>
                <a:latin typeface="Arial" panose="020B0604020202020204" pitchFamily="34" charset="0"/>
                <a:cs typeface="Arial" panose="020B0604020202020204" pitchFamily="34" charset="0"/>
              </a:rPr>
              <a:t>Compliance Measurement</a:t>
            </a:r>
          </a:p>
          <a:p>
            <a:pPr>
              <a:spcBef>
                <a:spcPct val="50000"/>
              </a:spcBef>
            </a:pPr>
            <a:r>
              <a:rPr lang="en-US" altLang="en-US" sz="2400" dirty="0">
                <a:solidFill>
                  <a:srgbClr val="2C2A29"/>
                </a:solidFill>
                <a:latin typeface="Arial" panose="020B0604020202020204" pitchFamily="34" charset="0"/>
                <a:cs typeface="Arial" panose="020B0604020202020204" pitchFamily="34" charset="0"/>
              </a:rPr>
              <a:t>Change Adaptation</a:t>
            </a:r>
          </a:p>
          <a:p>
            <a:pPr>
              <a:spcBef>
                <a:spcPct val="50000"/>
              </a:spcBef>
            </a:pPr>
            <a:r>
              <a:rPr lang="en-US" altLang="en-US" sz="2400" dirty="0">
                <a:solidFill>
                  <a:srgbClr val="2C2A29"/>
                </a:solidFill>
                <a:latin typeface="Arial" panose="020B0604020202020204" pitchFamily="34" charset="0"/>
                <a:cs typeface="Arial" panose="020B0604020202020204" pitchFamily="34" charset="0"/>
              </a:rPr>
              <a:t>Mental Flexibility</a:t>
            </a:r>
          </a:p>
        </p:txBody>
      </p:sp>
      <p:sp>
        <p:nvSpPr>
          <p:cNvPr id="10" name="Rectangle 2"/>
          <p:cNvSpPr>
            <a:spLocks noGrp="1" noChangeArrowheads="1"/>
          </p:cNvSpPr>
          <p:nvPr>
            <p:ph type="title"/>
          </p:nvPr>
        </p:nvSpPr>
        <p:spPr>
          <a:xfrm>
            <a:off x="228600" y="1028700"/>
            <a:ext cx="8458200" cy="1143000"/>
          </a:xfrm>
        </p:spPr>
        <p:txBody>
          <a:bodyPr>
            <a:normAutofit fontScale="90000"/>
          </a:bodyPr>
          <a:lstStyle/>
          <a:p>
            <a:pPr>
              <a:defRPr/>
            </a:pPr>
            <a:r>
              <a:rPr lang="en-US" altLang="en-US" sz="4300" b="1" dirty="0">
                <a:solidFill>
                  <a:srgbClr val="782F40"/>
                </a:solidFill>
                <a:effectLst>
                  <a:outerShdw blurRad="50000" dist="30000" dir="5400000" algn="tl" rotWithShape="0">
                    <a:srgbClr val="000000">
                      <a:alpha val="30000"/>
                    </a:srgbClr>
                  </a:outerShdw>
                </a:effectLst>
              </a:rPr>
              <a:t>Step </a:t>
            </a:r>
            <a:r>
              <a:rPr lang="en-US" altLang="en-US" sz="4300" b="1" dirty="0" smtClean="0">
                <a:solidFill>
                  <a:srgbClr val="782F40"/>
                </a:solidFill>
                <a:effectLst>
                  <a:outerShdw blurRad="50000" dist="30000" dir="5400000" algn="tl" rotWithShape="0">
                    <a:srgbClr val="000000">
                      <a:alpha val="30000"/>
                    </a:srgbClr>
                  </a:outerShdw>
                </a:effectLst>
              </a:rPr>
              <a:t>III</a:t>
            </a:r>
            <a:r>
              <a:rPr lang="en-US" altLang="en-US" sz="4300" b="1" dirty="0">
                <a:solidFill>
                  <a:srgbClr val="782F40"/>
                </a:solidFill>
                <a:effectLst>
                  <a:outerShdw blurRad="50000" dist="30000" dir="5400000" algn="tl" rotWithShape="0">
                    <a:srgbClr val="000000">
                      <a:alpha val="30000"/>
                    </a:srgbClr>
                  </a:outerShdw>
                </a:effectLst>
              </a:rPr>
              <a:t>: </a:t>
            </a:r>
            <a:r>
              <a:rPr lang="en-US" altLang="en-US" sz="4300" b="1" dirty="0" smtClean="0">
                <a:solidFill>
                  <a:srgbClr val="782F40"/>
                </a:solidFill>
                <a:effectLst>
                  <a:outerShdw blurRad="50000" dist="30000" dir="5400000" algn="tl" rotWithShape="0">
                    <a:srgbClr val="000000">
                      <a:alpha val="30000"/>
                    </a:srgbClr>
                  </a:outerShdw>
                </a:effectLst>
              </a:rPr>
              <a:t>Contract Management</a:t>
            </a:r>
            <a:br>
              <a:rPr lang="en-US" altLang="en-US" sz="4300" b="1" dirty="0" smtClean="0">
                <a:solidFill>
                  <a:srgbClr val="782F40"/>
                </a:solidFill>
                <a:effectLst>
                  <a:outerShdw blurRad="50000" dist="30000" dir="5400000" algn="tl" rotWithShape="0">
                    <a:srgbClr val="000000">
                      <a:alpha val="30000"/>
                    </a:srgbClr>
                  </a:outerShdw>
                </a:effectLst>
              </a:rPr>
            </a:br>
            <a:r>
              <a:rPr lang="en-US" altLang="en-US" sz="3600" dirty="0" smtClean="0"/>
              <a:t>Skillset Requirements</a:t>
            </a:r>
            <a:r>
              <a:rPr lang="en-US" altLang="en-US" sz="3900" dirty="0"/>
              <a:t/>
            </a:r>
            <a:br>
              <a:rPr lang="en-US" altLang="en-US" sz="3900" dirty="0"/>
            </a:br>
            <a:endParaRPr lang="en-US" altLang="en-US" sz="4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2000"/>
                                  </p:stCondLst>
                                  <p:childTnLst>
                                    <p:set>
                                      <p:cBhvr>
                                        <p:cTn id="6" dur="1" fill="hold">
                                          <p:stCondLst>
                                            <p:cond delay="0"/>
                                          </p:stCondLst>
                                        </p:cTn>
                                        <p:tgtEl>
                                          <p:spTgt spid="21521"/>
                                        </p:tgtEl>
                                        <p:attrNameLst>
                                          <p:attrName>style.visibility</p:attrName>
                                        </p:attrNameLst>
                                      </p:cBhvr>
                                      <p:to>
                                        <p:strVal val="visible"/>
                                      </p:to>
                                    </p:set>
                                    <p:anim calcmode="lin" valueType="num">
                                      <p:cBhvr>
                                        <p:cTn id="7" dur="1000" fill="hold"/>
                                        <p:tgtEl>
                                          <p:spTgt spid="21521"/>
                                        </p:tgtEl>
                                        <p:attrNameLst>
                                          <p:attrName>ppt_w</p:attrName>
                                        </p:attrNameLst>
                                      </p:cBhvr>
                                      <p:tavLst>
                                        <p:tav tm="0">
                                          <p:val>
                                            <p:fltVal val="0"/>
                                          </p:val>
                                        </p:tav>
                                        <p:tav tm="100000">
                                          <p:val>
                                            <p:strVal val="#ppt_w"/>
                                          </p:val>
                                        </p:tav>
                                      </p:tavLst>
                                    </p:anim>
                                    <p:anim calcmode="lin" valueType="num">
                                      <p:cBhvr>
                                        <p:cTn id="8" dur="1000" fill="hold"/>
                                        <p:tgtEl>
                                          <p:spTgt spid="21521"/>
                                        </p:tgtEl>
                                        <p:attrNameLst>
                                          <p:attrName>ppt_h</p:attrName>
                                        </p:attrNameLst>
                                      </p:cBhvr>
                                      <p:tavLst>
                                        <p:tav tm="0">
                                          <p:val>
                                            <p:fltVal val="0"/>
                                          </p:val>
                                        </p:tav>
                                        <p:tav tm="100000">
                                          <p:val>
                                            <p:strVal val="#ppt_h"/>
                                          </p:val>
                                        </p:tav>
                                      </p:tavLst>
                                    </p:anim>
                                    <p:anim calcmode="lin" valueType="num">
                                      <p:cBhvr>
                                        <p:cTn id="9" dur="1000" fill="hold"/>
                                        <p:tgtEl>
                                          <p:spTgt spid="2152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1521"/>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21521"/>
                                        </p:tgtEl>
                                        <p:attrNameLst>
                                          <p:attrName>ppt_c</p:attrName>
                                        </p:attrNameLst>
                                      </p:cBhvr>
                                      <p:to>
                                        <a:schemeClr val="tx2"/>
                                      </p:to>
                                    </p:animClr>
                                  </p:subTnLst>
                                </p:cTn>
                              </p:par>
                            </p:childTnLst>
                          </p:cTn>
                        </p:par>
                        <p:par>
                          <p:cTn id="11" fill="hold" nodeType="afterGroup">
                            <p:stCondLst>
                              <p:cond delay="3000"/>
                            </p:stCondLst>
                            <p:childTnLst>
                              <p:par>
                                <p:cTn id="12" presetID="15" presetClass="entr" presetSubtype="0" fill="hold" grpId="0" nodeType="afterEffect">
                                  <p:stCondLst>
                                    <p:cond delay="5000"/>
                                  </p:stCondLst>
                                  <p:childTnLst>
                                    <p:set>
                                      <p:cBhvr>
                                        <p:cTn id="13" dur="1" fill="hold">
                                          <p:stCondLst>
                                            <p:cond delay="0"/>
                                          </p:stCondLst>
                                        </p:cTn>
                                        <p:tgtEl>
                                          <p:spTgt spid="21522"/>
                                        </p:tgtEl>
                                        <p:attrNameLst>
                                          <p:attrName>style.visibility</p:attrName>
                                        </p:attrNameLst>
                                      </p:cBhvr>
                                      <p:to>
                                        <p:strVal val="visible"/>
                                      </p:to>
                                    </p:set>
                                    <p:anim calcmode="lin" valueType="num">
                                      <p:cBhvr>
                                        <p:cTn id="14" dur="1000" fill="hold"/>
                                        <p:tgtEl>
                                          <p:spTgt spid="21522"/>
                                        </p:tgtEl>
                                        <p:attrNameLst>
                                          <p:attrName>ppt_w</p:attrName>
                                        </p:attrNameLst>
                                      </p:cBhvr>
                                      <p:tavLst>
                                        <p:tav tm="0">
                                          <p:val>
                                            <p:fltVal val="0"/>
                                          </p:val>
                                        </p:tav>
                                        <p:tav tm="100000">
                                          <p:val>
                                            <p:strVal val="#ppt_w"/>
                                          </p:val>
                                        </p:tav>
                                      </p:tavLst>
                                    </p:anim>
                                    <p:anim calcmode="lin" valueType="num">
                                      <p:cBhvr>
                                        <p:cTn id="15" dur="1000" fill="hold"/>
                                        <p:tgtEl>
                                          <p:spTgt spid="21522"/>
                                        </p:tgtEl>
                                        <p:attrNameLst>
                                          <p:attrName>ppt_h</p:attrName>
                                        </p:attrNameLst>
                                      </p:cBhvr>
                                      <p:tavLst>
                                        <p:tav tm="0">
                                          <p:val>
                                            <p:fltVal val="0"/>
                                          </p:val>
                                        </p:tav>
                                        <p:tav tm="100000">
                                          <p:val>
                                            <p:strVal val="#ppt_h"/>
                                          </p:val>
                                        </p:tav>
                                      </p:tavLst>
                                    </p:anim>
                                    <p:anim calcmode="lin" valueType="num">
                                      <p:cBhvr>
                                        <p:cTn id="16" dur="1000" fill="hold"/>
                                        <p:tgtEl>
                                          <p:spTgt spid="21522"/>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21522"/>
                                        </p:tgtEl>
                                        <p:attrNameLst>
                                          <p:attrName>ppt_y</p:attrName>
                                        </p:attrNameLst>
                                      </p:cBhvr>
                                      <p:tavLst>
                                        <p:tav tm="0" fmla="#ppt_y+(sin(-2*pi*(1-$))*-#ppt_x+cos(-2*pi*(1-$))*(1-#ppt_y))*(1-$)">
                                          <p:val>
                                            <p:fltVal val="0"/>
                                          </p:val>
                                        </p:tav>
                                        <p:tav tm="100000">
                                          <p:val>
                                            <p:fltVal val="1"/>
                                          </p:val>
                                        </p:tav>
                                      </p:tavLst>
                                    </p:anim>
                                  </p:childTnLst>
                                </p:cTn>
                              </p:par>
                            </p:childTnLst>
                          </p:cTn>
                        </p:par>
                        <p:par>
                          <p:cTn id="18" fill="hold" nodeType="afterGroup">
                            <p:stCondLst>
                              <p:cond delay="9000"/>
                            </p:stCondLst>
                            <p:childTnLst>
                              <p:par>
                                <p:cTn id="19" presetID="15" presetClass="entr" presetSubtype="0" fill="hold" grpId="0" nodeType="afterEffect">
                                  <p:stCondLst>
                                    <p:cond delay="5000"/>
                                  </p:stCondLst>
                                  <p:childTnLst>
                                    <p:set>
                                      <p:cBhvr>
                                        <p:cTn id="20" dur="1" fill="hold">
                                          <p:stCondLst>
                                            <p:cond delay="0"/>
                                          </p:stCondLst>
                                        </p:cTn>
                                        <p:tgtEl>
                                          <p:spTgt spid="21523"/>
                                        </p:tgtEl>
                                        <p:attrNameLst>
                                          <p:attrName>style.visibility</p:attrName>
                                        </p:attrNameLst>
                                      </p:cBhvr>
                                      <p:to>
                                        <p:strVal val="visible"/>
                                      </p:to>
                                    </p:set>
                                    <p:anim calcmode="lin" valueType="num">
                                      <p:cBhvr>
                                        <p:cTn id="21" dur="1000" fill="hold"/>
                                        <p:tgtEl>
                                          <p:spTgt spid="21523"/>
                                        </p:tgtEl>
                                        <p:attrNameLst>
                                          <p:attrName>ppt_w</p:attrName>
                                        </p:attrNameLst>
                                      </p:cBhvr>
                                      <p:tavLst>
                                        <p:tav tm="0">
                                          <p:val>
                                            <p:fltVal val="0"/>
                                          </p:val>
                                        </p:tav>
                                        <p:tav tm="100000">
                                          <p:val>
                                            <p:strVal val="#ppt_w"/>
                                          </p:val>
                                        </p:tav>
                                      </p:tavLst>
                                    </p:anim>
                                    <p:anim calcmode="lin" valueType="num">
                                      <p:cBhvr>
                                        <p:cTn id="22" dur="1000" fill="hold"/>
                                        <p:tgtEl>
                                          <p:spTgt spid="21523"/>
                                        </p:tgtEl>
                                        <p:attrNameLst>
                                          <p:attrName>ppt_h</p:attrName>
                                        </p:attrNameLst>
                                      </p:cBhvr>
                                      <p:tavLst>
                                        <p:tav tm="0">
                                          <p:val>
                                            <p:fltVal val="0"/>
                                          </p:val>
                                        </p:tav>
                                        <p:tav tm="100000">
                                          <p:val>
                                            <p:strVal val="#ppt_h"/>
                                          </p:val>
                                        </p:tav>
                                      </p:tavLst>
                                    </p:anim>
                                    <p:anim calcmode="lin" valueType="num">
                                      <p:cBhvr>
                                        <p:cTn id="23" dur="1000" fill="hold"/>
                                        <p:tgtEl>
                                          <p:spTgt spid="21523"/>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2152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1" grpId="0" autoUpdateAnimBg="0"/>
      <p:bldP spid="21522" grpId="0" autoUpdateAnimBg="0"/>
      <p:bldP spid="21523"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762000" y="2209800"/>
            <a:ext cx="7772400" cy="2667000"/>
          </a:xfrm>
        </p:spPr>
        <p:txBody>
          <a:bodyPr>
            <a:normAutofit fontScale="77500" lnSpcReduction="20000"/>
          </a:bodyPr>
          <a:lstStyle/>
          <a:p>
            <a:r>
              <a:rPr lang="en-US" altLang="en-US" dirty="0" smtClean="0"/>
              <a:t>A Metric of At Least 3 Measures Should be Used to Understand the Object</a:t>
            </a:r>
          </a:p>
          <a:p>
            <a:endParaRPr lang="en-US" altLang="en-US" dirty="0" smtClean="0"/>
          </a:p>
          <a:p>
            <a:r>
              <a:rPr lang="en-US" altLang="en-US" dirty="0" smtClean="0"/>
              <a:t>Statistics Should Be </a:t>
            </a:r>
          </a:p>
          <a:p>
            <a:pPr>
              <a:buFontTx/>
              <a:buNone/>
            </a:pPr>
            <a:r>
              <a:rPr lang="en-US" altLang="en-US" dirty="0" smtClean="0"/>
              <a:t>used to Understand </a:t>
            </a:r>
          </a:p>
          <a:p>
            <a:pPr>
              <a:buFontTx/>
              <a:buNone/>
            </a:pPr>
            <a:r>
              <a:rPr lang="en-US" altLang="en-US" dirty="0" smtClean="0"/>
              <a:t>the Behavior of </a:t>
            </a:r>
          </a:p>
          <a:p>
            <a:pPr>
              <a:buFontTx/>
              <a:buNone/>
            </a:pPr>
            <a:r>
              <a:rPr lang="en-US" altLang="en-US" dirty="0" smtClean="0"/>
              <a:t>Occurrences of an Attribute</a:t>
            </a:r>
          </a:p>
        </p:txBody>
      </p:sp>
      <p:sp>
        <p:nvSpPr>
          <p:cNvPr id="7" name="Rectangle 2"/>
          <p:cNvSpPr>
            <a:spLocks noGrp="1" noChangeArrowheads="1"/>
          </p:cNvSpPr>
          <p:nvPr>
            <p:ph type="title"/>
          </p:nvPr>
        </p:nvSpPr>
        <p:spPr>
          <a:xfrm>
            <a:off x="381000" y="1028700"/>
            <a:ext cx="8458200" cy="1143000"/>
          </a:xfrm>
        </p:spPr>
        <p:txBody>
          <a:bodyPr>
            <a:normAutofit fontScale="90000"/>
          </a:bodyPr>
          <a:lstStyle/>
          <a:p>
            <a:pPr>
              <a:defRPr/>
            </a:pPr>
            <a:r>
              <a:rPr lang="en-US" altLang="en-US" sz="4300" b="1" dirty="0">
                <a:solidFill>
                  <a:srgbClr val="782F40"/>
                </a:solidFill>
                <a:effectLst>
                  <a:outerShdw blurRad="50000" dist="30000" dir="5400000" algn="tl" rotWithShape="0">
                    <a:srgbClr val="000000">
                      <a:alpha val="30000"/>
                    </a:srgbClr>
                  </a:outerShdw>
                </a:effectLst>
              </a:rPr>
              <a:t>Step </a:t>
            </a:r>
            <a:r>
              <a:rPr lang="en-US" altLang="en-US" sz="4300" b="1" dirty="0" smtClean="0">
                <a:solidFill>
                  <a:srgbClr val="782F40"/>
                </a:solidFill>
                <a:effectLst>
                  <a:outerShdw blurRad="50000" dist="30000" dir="5400000" algn="tl" rotWithShape="0">
                    <a:srgbClr val="000000">
                      <a:alpha val="30000"/>
                    </a:srgbClr>
                  </a:outerShdw>
                </a:effectLst>
              </a:rPr>
              <a:t>IV: Monitoring</a:t>
            </a:r>
            <a:br>
              <a:rPr lang="en-US" altLang="en-US" sz="4300" b="1" dirty="0" smtClean="0">
                <a:solidFill>
                  <a:srgbClr val="782F40"/>
                </a:solidFill>
                <a:effectLst>
                  <a:outerShdw blurRad="50000" dist="30000" dir="5400000" algn="tl" rotWithShape="0">
                    <a:srgbClr val="000000">
                      <a:alpha val="30000"/>
                    </a:srgbClr>
                  </a:outerShdw>
                </a:effectLst>
              </a:rPr>
            </a:br>
            <a:r>
              <a:rPr lang="en-US" altLang="en-US" sz="3600" dirty="0" smtClean="0"/>
              <a:t>Monitoring</a:t>
            </a:r>
            <a:r>
              <a:rPr lang="en-US" altLang="en-US" sz="3600" dirty="0" smtClean="0"/>
              <a:t> Principles</a:t>
            </a:r>
            <a:endParaRPr lang="en-US" altLang="en-US" sz="4000" dirty="0"/>
          </a:p>
        </p:txBody>
      </p:sp>
      <p:pic>
        <p:nvPicPr>
          <p:cNvPr id="7179" name="Picture 11" descr="http://ec.l.thumbs.canstockphoto.com/canstock1262388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96890" y="2819400"/>
            <a:ext cx="2952750" cy="2952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3000"/>
                                  </p:stCondLst>
                                  <p:childTnLst>
                                    <p:set>
                                      <p:cBhvr>
                                        <p:cTn id="6" dur="1" fill="hold">
                                          <p:stCondLst>
                                            <p:cond delay="0"/>
                                          </p:stCondLst>
                                        </p:cTn>
                                        <p:tgtEl>
                                          <p:spTgt spid="23555"/>
                                        </p:tgtEl>
                                        <p:attrNameLst>
                                          <p:attrName>style.visibility</p:attrName>
                                        </p:attrNameLst>
                                      </p:cBhvr>
                                      <p:to>
                                        <p:strVal val="visible"/>
                                      </p:to>
                                    </p:set>
                                    <p:anim calcmode="lin" valueType="num">
                                      <p:cBhvr additive="base">
                                        <p:cTn id="7" dur="500" fill="hold"/>
                                        <p:tgtEl>
                                          <p:spTgt spid="23555"/>
                                        </p:tgtEl>
                                        <p:attrNameLst>
                                          <p:attrName>ppt_x</p:attrName>
                                        </p:attrNameLst>
                                      </p:cBhvr>
                                      <p:tavLst>
                                        <p:tav tm="0">
                                          <p:val>
                                            <p:strVal val="#ppt_x"/>
                                          </p:val>
                                        </p:tav>
                                        <p:tav tm="100000">
                                          <p:val>
                                            <p:strVal val="#ppt_x"/>
                                          </p:val>
                                        </p:tav>
                                      </p:tavLst>
                                    </p:anim>
                                    <p:anim calcmode="lin" valueType="num">
                                      <p:cBhvr additive="base">
                                        <p:cTn id="8" dur="500" fill="hold"/>
                                        <p:tgtEl>
                                          <p:spTgt spid="235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16" name="AutoShape 20"/>
          <p:cNvSpPr>
            <a:spLocks noChangeArrowheads="1"/>
          </p:cNvSpPr>
          <p:nvPr/>
        </p:nvSpPr>
        <p:spPr bwMode="auto">
          <a:xfrm>
            <a:off x="457200" y="4953000"/>
            <a:ext cx="533400" cy="762000"/>
          </a:xfrm>
          <a:prstGeom prst="downArrow">
            <a:avLst>
              <a:gd name="adj1" fmla="val 50000"/>
              <a:gd name="adj2" fmla="val 35714"/>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115" name="AutoShape 19"/>
          <p:cNvSpPr>
            <a:spLocks noChangeArrowheads="1"/>
          </p:cNvSpPr>
          <p:nvPr/>
        </p:nvSpPr>
        <p:spPr bwMode="auto">
          <a:xfrm>
            <a:off x="457200" y="3048000"/>
            <a:ext cx="533400" cy="762000"/>
          </a:xfrm>
          <a:prstGeom prst="upArrow">
            <a:avLst>
              <a:gd name="adj1" fmla="val 50000"/>
              <a:gd name="adj2" fmla="val 35714"/>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098" name="Rectangle 2"/>
          <p:cNvSpPr>
            <a:spLocks noGrp="1" noChangeArrowheads="1"/>
          </p:cNvSpPr>
          <p:nvPr>
            <p:ph type="title"/>
          </p:nvPr>
        </p:nvSpPr>
        <p:spPr>
          <a:xfrm>
            <a:off x="228600" y="45720"/>
            <a:ext cx="6103527" cy="1143000"/>
          </a:xfrm>
        </p:spPr>
        <p:txBody>
          <a:bodyPr>
            <a:normAutofit/>
          </a:bodyPr>
          <a:lstStyle/>
          <a:p>
            <a:pPr>
              <a:defRPr/>
            </a:pPr>
            <a:r>
              <a:rPr lang="en-US" altLang="en-US" sz="4800" b="1" dirty="0">
                <a:solidFill>
                  <a:srgbClr val="782F40"/>
                </a:solidFill>
                <a:effectLst>
                  <a:outerShdw blurRad="50000" dist="30000" dir="5400000" algn="tl" rotWithShape="0">
                    <a:srgbClr val="000000">
                      <a:alpha val="30000"/>
                    </a:srgbClr>
                  </a:outerShdw>
                </a:effectLst>
              </a:rPr>
              <a:t>Basic</a:t>
            </a:r>
            <a:r>
              <a:rPr lang="en-US" altLang="en-US" sz="4800" b="1" dirty="0" smtClean="0">
                <a:effectLst>
                  <a:outerShdw blurRad="38100" dist="38100" dir="2700000" algn="tl">
                    <a:srgbClr val="000000"/>
                  </a:outerShdw>
                </a:effectLst>
              </a:rPr>
              <a:t> </a:t>
            </a:r>
            <a:r>
              <a:rPr lang="en-US" altLang="en-US" sz="4800" b="1" dirty="0" smtClean="0">
                <a:solidFill>
                  <a:srgbClr val="782F40"/>
                </a:solidFill>
                <a:effectLst>
                  <a:outerShdw blurRad="50000" dist="30000" dir="5400000" algn="tl" rotWithShape="0">
                    <a:srgbClr val="000000">
                      <a:alpha val="30000"/>
                    </a:srgbClr>
                  </a:outerShdw>
                </a:effectLst>
              </a:rPr>
              <a:t>Requirements</a:t>
            </a:r>
            <a:endParaRPr lang="en-US" altLang="en-US" dirty="0" smtClean="0"/>
          </a:p>
        </p:txBody>
      </p:sp>
      <p:sp>
        <p:nvSpPr>
          <p:cNvPr id="4099" name="Rectangle 3"/>
          <p:cNvSpPr>
            <a:spLocks noGrp="1" noChangeArrowheads="1"/>
          </p:cNvSpPr>
          <p:nvPr>
            <p:ph type="body" idx="1"/>
          </p:nvPr>
        </p:nvSpPr>
        <p:spPr>
          <a:xfrm>
            <a:off x="1905000" y="2209800"/>
            <a:ext cx="6858000" cy="1676400"/>
          </a:xfrm>
        </p:spPr>
        <p:txBody>
          <a:bodyPr>
            <a:normAutofit/>
          </a:bodyPr>
          <a:lstStyle/>
          <a:p>
            <a:pPr>
              <a:buFontTx/>
              <a:buNone/>
            </a:pPr>
            <a:r>
              <a:rPr lang="en-US" altLang="en-US" sz="2800" dirty="0" smtClean="0">
                <a:solidFill>
                  <a:schemeClr val="tx2"/>
                </a:solidFill>
              </a:rPr>
              <a:t>Requires</a:t>
            </a:r>
            <a:r>
              <a:rPr lang="en-US" altLang="en-US" sz="2800" dirty="0" smtClean="0"/>
              <a:t>: Competitive Solicitation </a:t>
            </a:r>
          </a:p>
          <a:p>
            <a:pPr>
              <a:buFontTx/>
              <a:buNone/>
            </a:pPr>
            <a:r>
              <a:rPr lang="en-US" altLang="en-US" sz="2800" dirty="0" smtClean="0"/>
              <a:t>		       and a Written Contract</a:t>
            </a:r>
          </a:p>
          <a:p>
            <a:pPr>
              <a:buFontTx/>
              <a:buNone/>
            </a:pPr>
            <a:r>
              <a:rPr lang="en-US" altLang="en-US" sz="2800" dirty="0" smtClean="0">
                <a:solidFill>
                  <a:schemeClr val="tx2"/>
                </a:solidFill>
              </a:rPr>
              <a:t>Options</a:t>
            </a:r>
            <a:r>
              <a:rPr lang="en-US" altLang="en-US" sz="2800" dirty="0" smtClean="0"/>
              <a:t>:   ITB, </a:t>
            </a:r>
            <a:r>
              <a:rPr lang="en-US" altLang="en-US" sz="2800" dirty="0" smtClean="0"/>
              <a:t>ITN</a:t>
            </a:r>
            <a:r>
              <a:rPr lang="en-US" altLang="en-US" sz="2800" dirty="0" smtClean="0"/>
              <a:t>, </a:t>
            </a:r>
            <a:r>
              <a:rPr lang="en-US" altLang="en-US" sz="2800" dirty="0" smtClean="0"/>
              <a:t>Other Entity </a:t>
            </a:r>
            <a:r>
              <a:rPr lang="en-US" altLang="en-US" sz="2800" dirty="0" smtClean="0"/>
              <a:t>Contract</a:t>
            </a:r>
            <a:endParaRPr lang="en-US" altLang="en-US" dirty="0" smtClean="0"/>
          </a:p>
        </p:txBody>
      </p:sp>
      <p:sp>
        <p:nvSpPr>
          <p:cNvPr id="8198" name="AutoShape 4"/>
          <p:cNvSpPr>
            <a:spLocks noChangeArrowheads="1"/>
          </p:cNvSpPr>
          <p:nvPr/>
        </p:nvSpPr>
        <p:spPr bwMode="auto">
          <a:xfrm>
            <a:off x="7010400" y="4114800"/>
            <a:ext cx="1371600" cy="457200"/>
          </a:xfrm>
          <a:prstGeom prst="homePlate">
            <a:avLst>
              <a:gd name="adj" fmla="val 75000"/>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199" name="AutoShape 5"/>
          <p:cNvSpPr>
            <a:spLocks noChangeArrowheads="1"/>
          </p:cNvSpPr>
          <p:nvPr/>
        </p:nvSpPr>
        <p:spPr bwMode="auto">
          <a:xfrm rot="10800000">
            <a:off x="685800" y="4114800"/>
            <a:ext cx="1371600" cy="457200"/>
          </a:xfrm>
          <a:prstGeom prst="homePlate">
            <a:avLst>
              <a:gd name="adj" fmla="val 75000"/>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200" name="Rectangle 6"/>
          <p:cNvSpPr>
            <a:spLocks noChangeArrowheads="1"/>
          </p:cNvSpPr>
          <p:nvPr/>
        </p:nvSpPr>
        <p:spPr bwMode="auto">
          <a:xfrm>
            <a:off x="2057400" y="4114800"/>
            <a:ext cx="4953000" cy="457200"/>
          </a:xfrm>
          <a:prstGeom prst="rect">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201" name="Text Box 8"/>
          <p:cNvSpPr txBox="1">
            <a:spLocks noChangeArrowheads="1"/>
          </p:cNvSpPr>
          <p:nvPr/>
        </p:nvSpPr>
        <p:spPr bwMode="auto">
          <a:xfrm>
            <a:off x="2362200" y="4114800"/>
            <a:ext cx="426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b="1" dirty="0" smtClean="0"/>
              <a:t>$75,000 </a:t>
            </a:r>
            <a:r>
              <a:rPr lang="en-US" altLang="en-US" b="1" dirty="0"/>
              <a:t>Purchase (Category 2)</a:t>
            </a:r>
            <a:endParaRPr lang="en-US" altLang="en-US" dirty="0"/>
          </a:p>
        </p:txBody>
      </p:sp>
      <p:sp>
        <p:nvSpPr>
          <p:cNvPr id="4105" name="Rectangle 9"/>
          <p:cNvSpPr>
            <a:spLocks noChangeArrowheads="1"/>
          </p:cNvSpPr>
          <p:nvPr/>
        </p:nvSpPr>
        <p:spPr bwMode="auto">
          <a:xfrm>
            <a:off x="2209800" y="4876800"/>
            <a:ext cx="5341527"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600" dirty="0">
                <a:solidFill>
                  <a:srgbClr val="2C2A29"/>
                </a:solidFill>
                <a:latin typeface="Arial" panose="020B0604020202020204" pitchFamily="34" charset="0"/>
                <a:cs typeface="Arial" panose="020B0604020202020204" pitchFamily="34" charset="0"/>
              </a:rPr>
              <a:t>Discretionary Procurement Method</a:t>
            </a:r>
          </a:p>
        </p:txBody>
      </p:sp>
      <p:graphicFrame>
        <p:nvGraphicFramePr>
          <p:cNvPr id="8205" name="Object 21"/>
          <p:cNvGraphicFramePr>
            <a:graphicFrameLocks noChangeAspect="1"/>
          </p:cNvGraphicFramePr>
          <p:nvPr/>
        </p:nvGraphicFramePr>
        <p:xfrm>
          <a:off x="0" y="3505200"/>
          <a:ext cx="1865313" cy="1589088"/>
        </p:xfrm>
        <a:graphic>
          <a:graphicData uri="http://schemas.openxmlformats.org/presentationml/2006/ole">
            <mc:AlternateContent xmlns:mc="http://schemas.openxmlformats.org/markup-compatibility/2006">
              <mc:Choice xmlns:v="urn:schemas-microsoft-com:vml" Requires="v">
                <p:oleObj spid="_x0000_s2062" name="Clip" r:id="rId5" imgW="1865376" imgH="1590142" progId="MS_ClipArt_Gallery.2">
                  <p:embed/>
                </p:oleObj>
              </mc:Choice>
              <mc:Fallback>
                <p:oleObj name="Clip" r:id="rId5" imgW="1865376" imgH="1590142" progId="MS_ClipArt_Gallery.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505200"/>
                        <a:ext cx="1865313" cy="1589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Rectangle 1"/>
          <p:cNvSpPr/>
          <p:nvPr/>
        </p:nvSpPr>
        <p:spPr>
          <a:xfrm>
            <a:off x="1908048" y="1564957"/>
            <a:ext cx="3190297" cy="492443"/>
          </a:xfrm>
          <a:prstGeom prst="rect">
            <a:avLst/>
          </a:prstGeom>
        </p:spPr>
        <p:txBody>
          <a:bodyPr wrap="none">
            <a:spAutoFit/>
          </a:bodyPr>
          <a:lstStyle/>
          <a:p>
            <a:r>
              <a:rPr lang="en-US" altLang="en-US" sz="2600" b="1" dirty="0">
                <a:solidFill>
                  <a:srgbClr val="2C2A29"/>
                </a:solidFill>
                <a:latin typeface="Arial" panose="020B0604020202020204" pitchFamily="34" charset="0"/>
                <a:cs typeface="Arial" panose="020B0604020202020204" pitchFamily="34" charset="0"/>
              </a:rPr>
              <a:t>Procurement Level</a:t>
            </a:r>
            <a:endParaRPr lang="en-US" sz="2600" b="1" dirty="0">
              <a:solidFill>
                <a:srgbClr val="2C2A29"/>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200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2500"/>
                            </p:stCondLst>
                            <p:childTnLst>
                              <p:par>
                                <p:cTn id="10" presetID="2" presetClass="entr" presetSubtype="4" fill="hold" grpId="0" nodeType="afterEffect">
                                  <p:stCondLst>
                                    <p:cond delay="2000"/>
                                  </p:stCondLst>
                                  <p:childTnLst>
                                    <p:set>
                                      <p:cBhvr>
                                        <p:cTn id="11" dur="1" fill="hold">
                                          <p:stCondLst>
                                            <p:cond delay="0"/>
                                          </p:stCondLst>
                                        </p:cTn>
                                        <p:tgtEl>
                                          <p:spTgt spid="4099">
                                            <p:txEl>
                                              <p:pRg st="1" end="1"/>
                                            </p:txEl>
                                          </p:spTgt>
                                        </p:tgtEl>
                                        <p:attrNameLst>
                                          <p:attrName>style.visibility</p:attrName>
                                        </p:attrNameLst>
                                      </p:cBhvr>
                                      <p:to>
                                        <p:strVal val="visible"/>
                                      </p:to>
                                    </p:set>
                                    <p:anim calcmode="lin" valueType="num">
                                      <p:cBhvr additive="base">
                                        <p:cTn id="12"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5000"/>
                            </p:stCondLst>
                            <p:childTnLst>
                              <p:par>
                                <p:cTn id="15" presetID="2" presetClass="entr" presetSubtype="4" fill="hold" grpId="0" nodeType="afterEffect">
                                  <p:stCondLst>
                                    <p:cond delay="2000"/>
                                  </p:stCondLst>
                                  <p:childTnLst>
                                    <p:set>
                                      <p:cBhvr>
                                        <p:cTn id="16" dur="1" fill="hold">
                                          <p:stCondLst>
                                            <p:cond delay="0"/>
                                          </p:stCondLst>
                                        </p:cTn>
                                        <p:tgtEl>
                                          <p:spTgt spid="4099">
                                            <p:txEl>
                                              <p:pRg st="2" end="2"/>
                                            </p:txEl>
                                          </p:spTgt>
                                        </p:tgtEl>
                                        <p:attrNameLst>
                                          <p:attrName>style.visibility</p:attrName>
                                        </p:attrNameLst>
                                      </p:cBhvr>
                                      <p:to>
                                        <p:strVal val="visible"/>
                                      </p:to>
                                    </p:set>
                                    <p:anim calcmode="lin" valueType="num">
                                      <p:cBhvr additive="base">
                                        <p:cTn id="17"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7500"/>
                            </p:stCondLst>
                            <p:childTnLst>
                              <p:par>
                                <p:cTn id="20" presetID="7" presetClass="entr" presetSubtype="4" fill="hold" grpId="0" nodeType="afterEffect">
                                  <p:stCondLst>
                                    <p:cond delay="1000"/>
                                  </p:stCondLst>
                                  <p:childTnLst>
                                    <p:set>
                                      <p:cBhvr>
                                        <p:cTn id="21" dur="1" fill="hold">
                                          <p:stCondLst>
                                            <p:cond delay="0"/>
                                          </p:stCondLst>
                                        </p:cTn>
                                        <p:tgtEl>
                                          <p:spTgt spid="4115"/>
                                        </p:tgtEl>
                                        <p:attrNameLst>
                                          <p:attrName>style.visibility</p:attrName>
                                        </p:attrNameLst>
                                      </p:cBhvr>
                                      <p:to>
                                        <p:strVal val="visible"/>
                                      </p:to>
                                    </p:set>
                                    <p:anim calcmode="lin" valueType="num">
                                      <p:cBhvr additive="base">
                                        <p:cTn id="22" dur="5000" fill="hold"/>
                                        <p:tgtEl>
                                          <p:spTgt spid="4115"/>
                                        </p:tgtEl>
                                        <p:attrNameLst>
                                          <p:attrName>ppt_x</p:attrName>
                                        </p:attrNameLst>
                                      </p:cBhvr>
                                      <p:tavLst>
                                        <p:tav tm="0">
                                          <p:val>
                                            <p:strVal val="#ppt_x"/>
                                          </p:val>
                                        </p:tav>
                                        <p:tav tm="100000">
                                          <p:val>
                                            <p:strVal val="#ppt_x"/>
                                          </p:val>
                                        </p:tav>
                                      </p:tavLst>
                                    </p:anim>
                                    <p:anim calcmode="lin" valueType="num">
                                      <p:cBhvr additive="base">
                                        <p:cTn id="23" dur="5000" fill="hold"/>
                                        <p:tgtEl>
                                          <p:spTgt spid="4115"/>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115"/>
                                        </p:tgtEl>
                                        <p:attrNameLst>
                                          <p:attrName>ppt_c</p:attrName>
                                        </p:attrNameLst>
                                      </p:cBhvr>
                                      <p:to>
                                        <a:schemeClr val="tx2"/>
                                      </p:to>
                                    </p:animClr>
                                    <p:audio>
                                      <p:cMediaNode>
                                        <p:cTn display="0" masterRel="sameClick">
                                          <p:stCondLst>
                                            <p:cond evt="begin" delay="0">
                                              <p:tn val="20"/>
                                            </p:cond>
                                          </p:stCondLst>
                                          <p:endCondLst>
                                            <p:cond evt="onStopAudio" delay="0">
                                              <p:tgtEl>
                                                <p:sldTgt/>
                                              </p:tgtEl>
                                            </p:cond>
                                          </p:endCondLst>
                                        </p:cTn>
                                        <p:tgtEl>
                                          <p:sndTgt r:embed="rId4" name="WHOOSH.WAV"/>
                                        </p:tgtEl>
                                      </p:cMediaNode>
                                    </p:audio>
                                  </p:subTnLst>
                                </p:cTn>
                              </p:par>
                            </p:childTnLst>
                          </p:cTn>
                        </p:par>
                        <p:par>
                          <p:cTn id="24" fill="hold" nodeType="afterGroup">
                            <p:stCondLst>
                              <p:cond delay="13500"/>
                            </p:stCondLst>
                            <p:childTnLst>
                              <p:par>
                                <p:cTn id="25" presetID="2" presetClass="entr" presetSubtype="4" fill="hold" grpId="0" nodeType="afterEffect">
                                  <p:stCondLst>
                                    <p:cond delay="6000"/>
                                  </p:stCondLst>
                                  <p:childTnLst>
                                    <p:set>
                                      <p:cBhvr>
                                        <p:cTn id="26" dur="1" fill="hold">
                                          <p:stCondLst>
                                            <p:cond delay="0"/>
                                          </p:stCondLst>
                                        </p:cTn>
                                        <p:tgtEl>
                                          <p:spTgt spid="4105"/>
                                        </p:tgtEl>
                                        <p:attrNameLst>
                                          <p:attrName>style.visibility</p:attrName>
                                        </p:attrNameLst>
                                      </p:cBhvr>
                                      <p:to>
                                        <p:strVal val="visible"/>
                                      </p:to>
                                    </p:set>
                                    <p:anim calcmode="lin" valueType="num">
                                      <p:cBhvr additive="base">
                                        <p:cTn id="27" dur="500" fill="hold"/>
                                        <p:tgtEl>
                                          <p:spTgt spid="4105"/>
                                        </p:tgtEl>
                                        <p:attrNameLst>
                                          <p:attrName>ppt_x</p:attrName>
                                        </p:attrNameLst>
                                      </p:cBhvr>
                                      <p:tavLst>
                                        <p:tav tm="0">
                                          <p:val>
                                            <p:strVal val="#ppt_x"/>
                                          </p:val>
                                        </p:tav>
                                        <p:tav tm="100000">
                                          <p:val>
                                            <p:strVal val="#ppt_x"/>
                                          </p:val>
                                        </p:tav>
                                      </p:tavLst>
                                    </p:anim>
                                    <p:anim calcmode="lin" valueType="num">
                                      <p:cBhvr additive="base">
                                        <p:cTn id="28" dur="500" fill="hold"/>
                                        <p:tgtEl>
                                          <p:spTgt spid="4105"/>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20000"/>
                            </p:stCondLst>
                            <p:childTnLst>
                              <p:par>
                                <p:cTn id="30" presetID="7" presetClass="entr" presetSubtype="1" fill="hold" grpId="0" nodeType="afterEffect">
                                  <p:stCondLst>
                                    <p:cond delay="1000"/>
                                  </p:stCondLst>
                                  <p:childTnLst>
                                    <p:set>
                                      <p:cBhvr>
                                        <p:cTn id="31" dur="1" fill="hold">
                                          <p:stCondLst>
                                            <p:cond delay="0"/>
                                          </p:stCondLst>
                                        </p:cTn>
                                        <p:tgtEl>
                                          <p:spTgt spid="4116"/>
                                        </p:tgtEl>
                                        <p:attrNameLst>
                                          <p:attrName>style.visibility</p:attrName>
                                        </p:attrNameLst>
                                      </p:cBhvr>
                                      <p:to>
                                        <p:strVal val="visible"/>
                                      </p:to>
                                    </p:set>
                                    <p:anim calcmode="lin" valueType="num">
                                      <p:cBhvr additive="base">
                                        <p:cTn id="32" dur="5000" fill="hold"/>
                                        <p:tgtEl>
                                          <p:spTgt spid="4116"/>
                                        </p:tgtEl>
                                        <p:attrNameLst>
                                          <p:attrName>ppt_x</p:attrName>
                                        </p:attrNameLst>
                                      </p:cBhvr>
                                      <p:tavLst>
                                        <p:tav tm="0">
                                          <p:val>
                                            <p:strVal val="#ppt_x"/>
                                          </p:val>
                                        </p:tav>
                                        <p:tav tm="100000">
                                          <p:val>
                                            <p:strVal val="#ppt_x"/>
                                          </p:val>
                                        </p:tav>
                                      </p:tavLst>
                                    </p:anim>
                                    <p:anim calcmode="lin" valueType="num">
                                      <p:cBhvr additive="base">
                                        <p:cTn id="33" dur="5000" fill="hold"/>
                                        <p:tgtEl>
                                          <p:spTgt spid="411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 grpId="0" animBg="1"/>
      <p:bldP spid="4115" grpId="0" animBg="1"/>
      <p:bldP spid="4099" grpId="0" build="p" autoUpdateAnimBg="0" advAuto="2000"/>
      <p:bldP spid="4105"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685800" y="2209800"/>
            <a:ext cx="7772400" cy="3886200"/>
          </a:xfrm>
        </p:spPr>
        <p:txBody>
          <a:bodyPr/>
          <a:lstStyle/>
          <a:p>
            <a:pPr>
              <a:buFontTx/>
              <a:buNone/>
            </a:pPr>
            <a:r>
              <a:rPr lang="en-US" altLang="en-US" sz="2800" dirty="0" smtClean="0"/>
              <a:t>1) Create a Monitoring Plan prior to issuing an </a:t>
            </a:r>
            <a:r>
              <a:rPr lang="en-US" altLang="en-US" sz="2800" dirty="0" smtClean="0"/>
              <a:t>Bid/ITN </a:t>
            </a:r>
            <a:r>
              <a:rPr lang="en-US" altLang="en-US" sz="2800" dirty="0" smtClean="0"/>
              <a:t>or Completing a Contract</a:t>
            </a:r>
          </a:p>
          <a:p>
            <a:pPr>
              <a:buFontTx/>
              <a:buNone/>
            </a:pPr>
            <a:r>
              <a:rPr lang="en-US" altLang="en-US" sz="2800" dirty="0" smtClean="0"/>
              <a:t>2) Incorporate Measurement Principles in the Monitoring Plan</a:t>
            </a:r>
          </a:p>
          <a:p>
            <a:pPr>
              <a:buFontTx/>
              <a:buNone/>
            </a:pPr>
            <a:r>
              <a:rPr lang="en-US" altLang="en-US" sz="2800" dirty="0" smtClean="0"/>
              <a:t>3) Monitoring Plans should be tailored to the intricacies of each contract</a:t>
            </a:r>
          </a:p>
          <a:p>
            <a:pPr>
              <a:buFontTx/>
              <a:buNone/>
            </a:pPr>
            <a:r>
              <a:rPr lang="en-US" altLang="en-US" sz="2800" dirty="0" smtClean="0"/>
              <a:t>4) Riskier contracts are more complex and should have more detailed Monitoring Plans</a:t>
            </a:r>
          </a:p>
        </p:txBody>
      </p:sp>
      <p:sp>
        <p:nvSpPr>
          <p:cNvPr id="6" name="Rectangle 2"/>
          <p:cNvSpPr>
            <a:spLocks noGrp="1" noChangeArrowheads="1"/>
          </p:cNvSpPr>
          <p:nvPr>
            <p:ph type="title"/>
          </p:nvPr>
        </p:nvSpPr>
        <p:spPr>
          <a:xfrm>
            <a:off x="304800" y="1028700"/>
            <a:ext cx="8458200" cy="1143000"/>
          </a:xfrm>
        </p:spPr>
        <p:txBody>
          <a:bodyPr>
            <a:normAutofit fontScale="90000"/>
          </a:bodyPr>
          <a:lstStyle/>
          <a:p>
            <a:pPr>
              <a:defRPr/>
            </a:pPr>
            <a:r>
              <a:rPr lang="en-US" altLang="en-US" sz="4300" b="1" dirty="0">
                <a:solidFill>
                  <a:srgbClr val="782F40"/>
                </a:solidFill>
                <a:effectLst>
                  <a:outerShdw blurRad="50000" dist="30000" dir="5400000" algn="tl" rotWithShape="0">
                    <a:srgbClr val="000000">
                      <a:alpha val="30000"/>
                    </a:srgbClr>
                  </a:outerShdw>
                </a:effectLst>
              </a:rPr>
              <a:t>Step </a:t>
            </a:r>
            <a:r>
              <a:rPr lang="en-US" altLang="en-US" sz="4300" b="1" dirty="0" smtClean="0">
                <a:solidFill>
                  <a:srgbClr val="782F40"/>
                </a:solidFill>
                <a:effectLst>
                  <a:outerShdw blurRad="50000" dist="30000" dir="5400000" algn="tl" rotWithShape="0">
                    <a:srgbClr val="000000">
                      <a:alpha val="30000"/>
                    </a:srgbClr>
                  </a:outerShdw>
                </a:effectLst>
              </a:rPr>
              <a:t>IV: Monitoring</a:t>
            </a:r>
            <a:br>
              <a:rPr lang="en-US" altLang="en-US" sz="4300" b="1" dirty="0" smtClean="0">
                <a:solidFill>
                  <a:srgbClr val="782F40"/>
                </a:solidFill>
                <a:effectLst>
                  <a:outerShdw blurRad="50000" dist="30000" dir="5400000" algn="tl" rotWithShape="0">
                    <a:srgbClr val="000000">
                      <a:alpha val="30000"/>
                    </a:srgbClr>
                  </a:outerShdw>
                </a:effectLst>
              </a:rPr>
            </a:br>
            <a:r>
              <a:rPr lang="en-US" altLang="en-US" sz="3600" dirty="0" smtClean="0"/>
              <a:t>Monitoring</a:t>
            </a:r>
            <a:r>
              <a:rPr lang="en-US" altLang="en-US" sz="3600" dirty="0" smtClean="0"/>
              <a:t> Principles</a:t>
            </a:r>
            <a:endParaRPr lang="en-US" altLang="en-US" sz="4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200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2500"/>
                            </p:stCondLst>
                            <p:childTnLst>
                              <p:par>
                                <p:cTn id="10" presetID="2" presetClass="entr" presetSubtype="4" fill="hold" grpId="0" nodeType="afterEffect">
                                  <p:stCondLst>
                                    <p:cond delay="2000"/>
                                  </p:stCondLst>
                                  <p:childTnLst>
                                    <p:set>
                                      <p:cBhvr>
                                        <p:cTn id="11" dur="1" fill="hold">
                                          <p:stCondLst>
                                            <p:cond delay="0"/>
                                          </p:stCondLst>
                                        </p:cTn>
                                        <p:tgtEl>
                                          <p:spTgt spid="24579">
                                            <p:txEl>
                                              <p:pRg st="1" end="1"/>
                                            </p:txEl>
                                          </p:spTgt>
                                        </p:tgtEl>
                                        <p:attrNameLst>
                                          <p:attrName>style.visibility</p:attrName>
                                        </p:attrNameLst>
                                      </p:cBhvr>
                                      <p:to>
                                        <p:strVal val="visible"/>
                                      </p:to>
                                    </p:set>
                                    <p:anim calcmode="lin" valueType="num">
                                      <p:cBhvr additive="base">
                                        <p:cTn id="12"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5000"/>
                            </p:stCondLst>
                            <p:childTnLst>
                              <p:par>
                                <p:cTn id="15" presetID="2" presetClass="entr" presetSubtype="4" fill="hold" grpId="0" nodeType="afterEffect">
                                  <p:stCondLst>
                                    <p:cond delay="2000"/>
                                  </p:stCondLst>
                                  <p:childTnLst>
                                    <p:set>
                                      <p:cBhvr>
                                        <p:cTn id="16" dur="1" fill="hold">
                                          <p:stCondLst>
                                            <p:cond delay="0"/>
                                          </p:stCondLst>
                                        </p:cTn>
                                        <p:tgtEl>
                                          <p:spTgt spid="24579">
                                            <p:txEl>
                                              <p:pRg st="2" end="2"/>
                                            </p:txEl>
                                          </p:spTgt>
                                        </p:tgtEl>
                                        <p:attrNameLst>
                                          <p:attrName>style.visibility</p:attrName>
                                        </p:attrNameLst>
                                      </p:cBhvr>
                                      <p:to>
                                        <p:strVal val="visible"/>
                                      </p:to>
                                    </p:set>
                                    <p:anim calcmode="lin" valueType="num">
                                      <p:cBhvr additive="base">
                                        <p:cTn id="17"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7500"/>
                            </p:stCondLst>
                            <p:childTnLst>
                              <p:par>
                                <p:cTn id="20" presetID="2" presetClass="entr" presetSubtype="4" fill="hold" grpId="0" nodeType="afterEffect">
                                  <p:stCondLst>
                                    <p:cond delay="2000"/>
                                  </p:stCondLst>
                                  <p:childTnLst>
                                    <p:set>
                                      <p:cBhvr>
                                        <p:cTn id="21" dur="1" fill="hold">
                                          <p:stCondLst>
                                            <p:cond delay="0"/>
                                          </p:stCondLst>
                                        </p:cTn>
                                        <p:tgtEl>
                                          <p:spTgt spid="24579">
                                            <p:txEl>
                                              <p:pRg st="3" end="3"/>
                                            </p:txEl>
                                          </p:spTgt>
                                        </p:tgtEl>
                                        <p:attrNameLst>
                                          <p:attrName>style.visibility</p:attrName>
                                        </p:attrNameLst>
                                      </p:cBhvr>
                                      <p:to>
                                        <p:strVal val="visible"/>
                                      </p:to>
                                    </p:set>
                                    <p:anim calcmode="lin" valueType="num">
                                      <p:cBhvr additive="base">
                                        <p:cTn id="22"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advAuto="200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485900" y="2362200"/>
            <a:ext cx="61722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7200" b="1" dirty="0">
                <a:solidFill>
                  <a:srgbClr val="782F40"/>
                </a:solidFill>
                <a:effectLst>
                  <a:outerShdw blurRad="50000" dist="30000" dir="5400000" algn="tl" rotWithShape="0">
                    <a:srgbClr val="000000">
                      <a:alpha val="30000"/>
                    </a:srgbClr>
                  </a:outerShdw>
                </a:effectLst>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3664728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3" name="Object 3"/>
          <p:cNvGraphicFramePr>
            <a:graphicFrameLocks noChangeAspect="1"/>
          </p:cNvGraphicFramePr>
          <p:nvPr>
            <p:ph type="tbl" idx="1"/>
            <p:extLst>
              <p:ext uri="{D42A27DB-BD31-4B8C-83A1-F6EECF244321}">
                <p14:modId xmlns:p14="http://schemas.microsoft.com/office/powerpoint/2010/main" val="819356953"/>
              </p:ext>
            </p:extLst>
          </p:nvPr>
        </p:nvGraphicFramePr>
        <p:xfrm>
          <a:off x="1371600" y="2362200"/>
          <a:ext cx="7086600" cy="3718525"/>
        </p:xfrm>
        <a:graphic>
          <a:graphicData uri="http://schemas.openxmlformats.org/presentationml/2006/ole">
            <mc:AlternateContent xmlns:mc="http://schemas.openxmlformats.org/markup-compatibility/2006">
              <mc:Choice xmlns:v="urn:schemas-microsoft-com:vml" Requires="v">
                <p:oleObj spid="_x0000_s3086" name="Document" r:id="rId4" imgW="9075840" imgH="4715560" progId="Word.Document.8">
                  <p:embed/>
                </p:oleObj>
              </mc:Choice>
              <mc:Fallback>
                <p:oleObj name="Document" r:id="rId4" imgW="9075840" imgH="4715560" progId="Word.Document.8">
                  <p:embed/>
                  <p:pic>
                    <p:nvPicPr>
                      <p:cNvPr id="0" name=""/>
                      <p:cNvPicPr>
                        <a:picLocks noChangeAspect="1" noChangeArrowheads="1"/>
                      </p:cNvPicPr>
                      <p:nvPr/>
                    </p:nvPicPr>
                    <p:blipFill>
                      <a:blip r:embed="rId5"/>
                      <a:srcRect/>
                      <a:stretch>
                        <a:fillRect/>
                      </a:stretch>
                    </p:blipFill>
                    <p:spPr bwMode="auto">
                      <a:xfrm>
                        <a:off x="1371600" y="2362200"/>
                        <a:ext cx="7086600" cy="3718525"/>
                      </a:xfrm>
                      <a:prstGeom prst="rect">
                        <a:avLst/>
                      </a:prstGeom>
                      <a:noFill/>
                      <a:ln>
                        <a:noFill/>
                      </a:ln>
                    </p:spPr>
                  </p:pic>
                </p:oleObj>
              </mc:Fallback>
            </mc:AlternateContent>
          </a:graphicData>
        </a:graphic>
      </p:graphicFrame>
      <p:sp>
        <p:nvSpPr>
          <p:cNvPr id="5" name="Rectangle 2"/>
          <p:cNvSpPr txBox="1">
            <a:spLocks noChangeArrowheads="1"/>
          </p:cNvSpPr>
          <p:nvPr/>
        </p:nvSpPr>
        <p:spPr>
          <a:xfrm>
            <a:off x="228600" y="45720"/>
            <a:ext cx="6103527" cy="11430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a:lstStyle>
          <a:p>
            <a:pPr>
              <a:defRPr/>
            </a:pPr>
            <a:r>
              <a:rPr lang="en-US" altLang="en-US" sz="4800" b="1" dirty="0" smtClean="0">
                <a:solidFill>
                  <a:srgbClr val="782F40"/>
                </a:solidFill>
                <a:effectLst>
                  <a:outerShdw blurRad="50000" dist="30000" dir="5400000" algn="tl" rotWithShape="0">
                    <a:srgbClr val="000000">
                      <a:alpha val="30000"/>
                    </a:srgbClr>
                  </a:outerShdw>
                </a:effectLst>
              </a:rPr>
              <a:t>Procurement Methods</a:t>
            </a:r>
            <a:endParaRPr lang="en-US" alt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707390" y="1524000"/>
            <a:ext cx="8436610" cy="4724400"/>
          </a:xfrm>
        </p:spPr>
        <p:txBody>
          <a:bodyPr>
            <a:noAutofit/>
          </a:bodyPr>
          <a:lstStyle/>
          <a:p>
            <a:r>
              <a:rPr lang="en-US" altLang="en-US" sz="3600" dirty="0" smtClean="0"/>
              <a:t> State Contract</a:t>
            </a:r>
          </a:p>
          <a:p>
            <a:pPr lvl="1"/>
            <a:r>
              <a:rPr lang="en-US" altLang="en-US" sz="3200" dirty="0" smtClean="0"/>
              <a:t>Originated by the Department of Management Services</a:t>
            </a:r>
          </a:p>
          <a:p>
            <a:r>
              <a:rPr lang="en-US" altLang="en-US" sz="3600" dirty="0" smtClean="0"/>
              <a:t>University Term Contract</a:t>
            </a:r>
          </a:p>
          <a:p>
            <a:pPr lvl="1"/>
            <a:r>
              <a:rPr lang="en-US" altLang="en-US" sz="3200" dirty="0" smtClean="0"/>
              <a:t>Procurement Specialist Initiated</a:t>
            </a:r>
            <a:endParaRPr lang="en-US" altLang="en-US" sz="3200" dirty="0" smtClean="0"/>
          </a:p>
          <a:p>
            <a:r>
              <a:rPr lang="en-US" altLang="en-US" sz="3600" dirty="0" smtClean="0"/>
              <a:t>Exceptions</a:t>
            </a:r>
          </a:p>
          <a:p>
            <a:pPr lvl="1"/>
            <a:r>
              <a:rPr lang="en-US" altLang="en-US" sz="3200" dirty="0" smtClean="0"/>
              <a:t>Sole Source, Emergency, etc.</a:t>
            </a:r>
          </a:p>
        </p:txBody>
      </p:sp>
      <p:sp>
        <p:nvSpPr>
          <p:cNvPr id="5" name="Rectangle 2"/>
          <p:cNvSpPr txBox="1">
            <a:spLocks noChangeArrowheads="1"/>
          </p:cNvSpPr>
          <p:nvPr/>
        </p:nvSpPr>
        <p:spPr>
          <a:xfrm>
            <a:off x="228600" y="45720"/>
            <a:ext cx="6103527" cy="114300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a:lstStyle>
          <a:p>
            <a:pPr>
              <a:defRPr/>
            </a:pPr>
            <a:r>
              <a:rPr lang="en-US" altLang="en-US" sz="4800" b="1" dirty="0" smtClean="0">
                <a:solidFill>
                  <a:srgbClr val="782F40"/>
                </a:solidFill>
                <a:effectLst>
                  <a:outerShdw blurRad="50000" dist="30000" dir="5400000" algn="tl" rotWithShape="0">
                    <a:srgbClr val="000000">
                      <a:alpha val="30000"/>
                    </a:srgbClr>
                  </a:outerShdw>
                </a:effectLst>
              </a:rPr>
              <a:t>Other Procurement Methods</a:t>
            </a: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2" fill="hold" grpId="0" nodeType="afterEffect">
                                  <p:stCondLst>
                                    <p:cond delay="200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slide(fromRight)">
                                      <p:cBhvr>
                                        <p:cTn id="7" dur="500"/>
                                        <p:tgtEl>
                                          <p:spTgt spid="7171">
                                            <p:txEl>
                                              <p:pRg st="0" end="0"/>
                                            </p:txEl>
                                          </p:spTgt>
                                        </p:tgtEl>
                                      </p:cBhvr>
                                    </p:animEffect>
                                  </p:childTnLst>
                                </p:cTn>
                              </p:par>
                            </p:childTnLst>
                          </p:cTn>
                        </p:par>
                        <p:par>
                          <p:cTn id="8" fill="hold" nodeType="afterGroup">
                            <p:stCondLst>
                              <p:cond delay="2500"/>
                            </p:stCondLst>
                            <p:childTnLst>
                              <p:par>
                                <p:cTn id="9" presetID="12" presetClass="entr" presetSubtype="2" fill="hold" grpId="0" nodeType="afterEffect">
                                  <p:stCondLst>
                                    <p:cond delay="2000"/>
                                  </p:stCondLst>
                                  <p:childTnLst>
                                    <p:set>
                                      <p:cBhvr>
                                        <p:cTn id="10" dur="1" fill="hold">
                                          <p:stCondLst>
                                            <p:cond delay="0"/>
                                          </p:stCondLst>
                                        </p:cTn>
                                        <p:tgtEl>
                                          <p:spTgt spid="7171">
                                            <p:txEl>
                                              <p:pRg st="1" end="1"/>
                                            </p:txEl>
                                          </p:spTgt>
                                        </p:tgtEl>
                                        <p:attrNameLst>
                                          <p:attrName>style.visibility</p:attrName>
                                        </p:attrNameLst>
                                      </p:cBhvr>
                                      <p:to>
                                        <p:strVal val="visible"/>
                                      </p:to>
                                    </p:set>
                                    <p:animEffect transition="in" filter="slide(fromRight)">
                                      <p:cBhvr>
                                        <p:cTn id="11" dur="500"/>
                                        <p:tgtEl>
                                          <p:spTgt spid="7171">
                                            <p:txEl>
                                              <p:pRg st="1" end="1"/>
                                            </p:txEl>
                                          </p:spTgt>
                                        </p:tgtEl>
                                      </p:cBhvr>
                                    </p:animEffect>
                                  </p:childTnLst>
                                </p:cTn>
                              </p:par>
                            </p:childTnLst>
                          </p:cTn>
                        </p:par>
                        <p:par>
                          <p:cTn id="12" fill="hold" nodeType="afterGroup">
                            <p:stCondLst>
                              <p:cond delay="5000"/>
                            </p:stCondLst>
                            <p:childTnLst>
                              <p:par>
                                <p:cTn id="13" presetID="12" presetClass="entr" presetSubtype="2" fill="hold" grpId="0" nodeType="afterEffect">
                                  <p:stCondLst>
                                    <p:cond delay="2000"/>
                                  </p:stCondLst>
                                  <p:childTnLst>
                                    <p:set>
                                      <p:cBhvr>
                                        <p:cTn id="14" dur="1" fill="hold">
                                          <p:stCondLst>
                                            <p:cond delay="0"/>
                                          </p:stCondLst>
                                        </p:cTn>
                                        <p:tgtEl>
                                          <p:spTgt spid="7171">
                                            <p:txEl>
                                              <p:pRg st="2" end="2"/>
                                            </p:txEl>
                                          </p:spTgt>
                                        </p:tgtEl>
                                        <p:attrNameLst>
                                          <p:attrName>style.visibility</p:attrName>
                                        </p:attrNameLst>
                                      </p:cBhvr>
                                      <p:to>
                                        <p:strVal val="visible"/>
                                      </p:to>
                                    </p:set>
                                    <p:animEffect transition="in" filter="slide(fromRight)">
                                      <p:cBhvr>
                                        <p:cTn id="15" dur="500"/>
                                        <p:tgtEl>
                                          <p:spTgt spid="7171">
                                            <p:txEl>
                                              <p:pRg st="2" end="2"/>
                                            </p:txEl>
                                          </p:spTgt>
                                        </p:tgtEl>
                                      </p:cBhvr>
                                    </p:animEffect>
                                  </p:childTnLst>
                                </p:cTn>
                              </p:par>
                            </p:childTnLst>
                          </p:cTn>
                        </p:par>
                        <p:par>
                          <p:cTn id="16" fill="hold" nodeType="afterGroup">
                            <p:stCondLst>
                              <p:cond delay="7500"/>
                            </p:stCondLst>
                            <p:childTnLst>
                              <p:par>
                                <p:cTn id="17" presetID="12" presetClass="entr" presetSubtype="2" fill="hold" grpId="0" nodeType="afterEffect">
                                  <p:stCondLst>
                                    <p:cond delay="2000"/>
                                  </p:stCondLst>
                                  <p:childTnLst>
                                    <p:set>
                                      <p:cBhvr>
                                        <p:cTn id="18" dur="1" fill="hold">
                                          <p:stCondLst>
                                            <p:cond delay="0"/>
                                          </p:stCondLst>
                                        </p:cTn>
                                        <p:tgtEl>
                                          <p:spTgt spid="7171">
                                            <p:txEl>
                                              <p:pRg st="3" end="3"/>
                                            </p:txEl>
                                          </p:spTgt>
                                        </p:tgtEl>
                                        <p:attrNameLst>
                                          <p:attrName>style.visibility</p:attrName>
                                        </p:attrNameLst>
                                      </p:cBhvr>
                                      <p:to>
                                        <p:strVal val="visible"/>
                                      </p:to>
                                    </p:set>
                                    <p:animEffect transition="in" filter="slide(fromRight)">
                                      <p:cBhvr>
                                        <p:cTn id="19" dur="500"/>
                                        <p:tgtEl>
                                          <p:spTgt spid="7171">
                                            <p:txEl>
                                              <p:pRg st="3" end="3"/>
                                            </p:txEl>
                                          </p:spTgt>
                                        </p:tgtEl>
                                      </p:cBhvr>
                                    </p:animEffect>
                                  </p:childTnLst>
                                </p:cTn>
                              </p:par>
                            </p:childTnLst>
                          </p:cTn>
                        </p:par>
                        <p:par>
                          <p:cTn id="20" fill="hold" nodeType="afterGroup">
                            <p:stCondLst>
                              <p:cond delay="10000"/>
                            </p:stCondLst>
                            <p:childTnLst>
                              <p:par>
                                <p:cTn id="21" presetID="12" presetClass="entr" presetSubtype="2" fill="hold" grpId="0" nodeType="afterEffect">
                                  <p:stCondLst>
                                    <p:cond delay="2000"/>
                                  </p:stCondLst>
                                  <p:childTnLst>
                                    <p:set>
                                      <p:cBhvr>
                                        <p:cTn id="22" dur="1" fill="hold">
                                          <p:stCondLst>
                                            <p:cond delay="0"/>
                                          </p:stCondLst>
                                        </p:cTn>
                                        <p:tgtEl>
                                          <p:spTgt spid="7171">
                                            <p:txEl>
                                              <p:pRg st="4" end="4"/>
                                            </p:txEl>
                                          </p:spTgt>
                                        </p:tgtEl>
                                        <p:attrNameLst>
                                          <p:attrName>style.visibility</p:attrName>
                                        </p:attrNameLst>
                                      </p:cBhvr>
                                      <p:to>
                                        <p:strVal val="visible"/>
                                      </p:to>
                                    </p:set>
                                    <p:animEffect transition="in" filter="slide(fromRight)">
                                      <p:cBhvr>
                                        <p:cTn id="23" dur="500"/>
                                        <p:tgtEl>
                                          <p:spTgt spid="7171">
                                            <p:txEl>
                                              <p:pRg st="4" end="4"/>
                                            </p:txEl>
                                          </p:spTgt>
                                        </p:tgtEl>
                                      </p:cBhvr>
                                    </p:animEffect>
                                  </p:childTnLst>
                                </p:cTn>
                              </p:par>
                            </p:childTnLst>
                          </p:cTn>
                        </p:par>
                        <p:par>
                          <p:cTn id="24" fill="hold" nodeType="afterGroup">
                            <p:stCondLst>
                              <p:cond delay="12500"/>
                            </p:stCondLst>
                            <p:childTnLst>
                              <p:par>
                                <p:cTn id="25" presetID="12" presetClass="entr" presetSubtype="2" fill="hold" grpId="0" nodeType="afterEffect">
                                  <p:stCondLst>
                                    <p:cond delay="2000"/>
                                  </p:stCondLst>
                                  <p:childTnLst>
                                    <p:set>
                                      <p:cBhvr>
                                        <p:cTn id="26" dur="1" fill="hold">
                                          <p:stCondLst>
                                            <p:cond delay="0"/>
                                          </p:stCondLst>
                                        </p:cTn>
                                        <p:tgtEl>
                                          <p:spTgt spid="7171">
                                            <p:txEl>
                                              <p:pRg st="5" end="5"/>
                                            </p:txEl>
                                          </p:spTgt>
                                        </p:tgtEl>
                                        <p:attrNameLst>
                                          <p:attrName>style.visibility</p:attrName>
                                        </p:attrNameLst>
                                      </p:cBhvr>
                                      <p:to>
                                        <p:strVal val="visible"/>
                                      </p:to>
                                    </p:set>
                                    <p:animEffect transition="in" filter="slide(fromRight)">
                                      <p:cBhvr>
                                        <p:cTn id="27" dur="500"/>
                                        <p:tgtEl>
                                          <p:spTgt spid="7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3" autoUpdateAnimBg="0" advAuto="200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685800"/>
            <a:ext cx="9144000" cy="1143000"/>
          </a:xfrm>
        </p:spPr>
        <p:txBody>
          <a:bodyPr>
            <a:noAutofit/>
          </a:bodyPr>
          <a:lstStyle/>
          <a:p>
            <a:pPr>
              <a:defRPr/>
            </a:pPr>
            <a:r>
              <a:rPr lang="en-US" altLang="en-US" sz="3600" b="1" dirty="0">
                <a:solidFill>
                  <a:srgbClr val="782F40"/>
                </a:solidFill>
                <a:effectLst>
                  <a:outerShdw blurRad="50000" dist="30000" dir="5400000" algn="tl" rotWithShape="0">
                    <a:srgbClr val="000000">
                      <a:alpha val="30000"/>
                    </a:srgbClr>
                  </a:outerShdw>
                </a:effectLst>
              </a:rPr>
              <a:t>Making a Contract Performance Based</a:t>
            </a:r>
            <a:br>
              <a:rPr lang="en-US" altLang="en-US" sz="3600" b="1" dirty="0">
                <a:solidFill>
                  <a:srgbClr val="782F40"/>
                </a:solidFill>
                <a:effectLst>
                  <a:outerShdw blurRad="50000" dist="30000" dir="5400000" algn="tl" rotWithShape="0">
                    <a:srgbClr val="000000">
                      <a:alpha val="30000"/>
                    </a:srgbClr>
                  </a:outerShdw>
                </a:effectLst>
              </a:rPr>
            </a:br>
            <a:r>
              <a:rPr lang="en-US" altLang="en-US" sz="3600" b="1" dirty="0">
                <a:solidFill>
                  <a:schemeClr val="tx1">
                    <a:lumMod val="85000"/>
                    <a:lumOff val="15000"/>
                  </a:schemeClr>
                </a:solidFill>
                <a:effectLst>
                  <a:outerShdw blurRad="50000" dist="30000" dir="5400000" algn="tl" rotWithShape="0">
                    <a:srgbClr val="000000">
                      <a:alpha val="30000"/>
                    </a:srgbClr>
                  </a:outerShdw>
                </a:effectLst>
              </a:rPr>
              <a:t>Key Attributes</a:t>
            </a:r>
          </a:p>
        </p:txBody>
      </p:sp>
      <p:sp>
        <p:nvSpPr>
          <p:cNvPr id="8195" name="Rectangle 3"/>
          <p:cNvSpPr>
            <a:spLocks noGrp="1" noChangeArrowheads="1"/>
          </p:cNvSpPr>
          <p:nvPr>
            <p:ph type="body" idx="1"/>
          </p:nvPr>
        </p:nvSpPr>
        <p:spPr>
          <a:xfrm>
            <a:off x="685800" y="1981200"/>
            <a:ext cx="7772400" cy="4114800"/>
          </a:xfrm>
        </p:spPr>
        <p:txBody>
          <a:bodyPr>
            <a:normAutofit lnSpcReduction="10000"/>
          </a:bodyPr>
          <a:lstStyle/>
          <a:p>
            <a:r>
              <a:rPr lang="en-US" altLang="en-US" dirty="0" smtClean="0"/>
              <a:t>Outcome orientation</a:t>
            </a:r>
          </a:p>
          <a:p>
            <a:pPr lvl="1"/>
            <a:r>
              <a:rPr lang="en-US" altLang="en-US" dirty="0" smtClean="0"/>
              <a:t>Bids solicited based on expected results NOT</a:t>
            </a:r>
          </a:p>
          <a:p>
            <a:pPr lvl="1">
              <a:buFontTx/>
              <a:buNone/>
            </a:pPr>
            <a:r>
              <a:rPr lang="en-US" altLang="en-US" dirty="0" smtClean="0"/>
              <a:t>Activities to be conducted</a:t>
            </a:r>
          </a:p>
          <a:p>
            <a:r>
              <a:rPr lang="en-US" altLang="en-US" dirty="0" smtClean="0"/>
              <a:t>Clearly defined objectives</a:t>
            </a:r>
          </a:p>
          <a:p>
            <a:r>
              <a:rPr lang="en-US" altLang="en-US" dirty="0" smtClean="0"/>
              <a:t>Clearly defined timeframes</a:t>
            </a:r>
          </a:p>
          <a:p>
            <a:r>
              <a:rPr lang="en-US" altLang="en-US" dirty="0" smtClean="0"/>
              <a:t>Performance incentives</a:t>
            </a:r>
          </a:p>
          <a:p>
            <a:r>
              <a:rPr lang="en-US" altLang="en-US" dirty="0" smtClean="0"/>
              <a:t>Performance monitoring</a:t>
            </a:r>
          </a:p>
          <a:p>
            <a:pPr lvl="1">
              <a:buFontTx/>
              <a:buNone/>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200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195">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2000"/>
                                  </p:stCondLst>
                                  <p:childTnLst>
                                    <p:set>
                                      <p:cBhvr>
                                        <p:cTn id="10" dur="1" fill="hold">
                                          <p:stCondLst>
                                            <p:cond delay="0"/>
                                          </p:stCondLst>
                                        </p:cTn>
                                        <p:tgtEl>
                                          <p:spTgt spid="8195">
                                            <p:txEl>
                                              <p:pRg st="1" end="1"/>
                                            </p:txEl>
                                          </p:spTgt>
                                        </p:tgtEl>
                                        <p:attrNameLst>
                                          <p:attrName>style.visibility</p:attrName>
                                        </p:attrNameLst>
                                      </p:cBhvr>
                                      <p:to>
                                        <p:strVal val="visible"/>
                                      </p:to>
                                    </p:set>
                                    <p:anim calcmode="lin" valueType="num">
                                      <p:cBhvr>
                                        <p:cTn id="11" dur="5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8195">
                                            <p:txEl>
                                              <p:pRg st="1" end="1"/>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2000"/>
                                  </p:stCondLst>
                                  <p:childTnLst>
                                    <p:set>
                                      <p:cBhvr>
                                        <p:cTn id="14" dur="1" fill="hold">
                                          <p:stCondLst>
                                            <p:cond delay="0"/>
                                          </p:stCondLst>
                                        </p:cTn>
                                        <p:tgtEl>
                                          <p:spTgt spid="8195">
                                            <p:txEl>
                                              <p:pRg st="2" end="2"/>
                                            </p:txEl>
                                          </p:spTgt>
                                        </p:tgtEl>
                                        <p:attrNameLst>
                                          <p:attrName>style.visibility</p:attrName>
                                        </p:attrNameLst>
                                      </p:cBhvr>
                                      <p:to>
                                        <p:strVal val="visible"/>
                                      </p:to>
                                    </p:set>
                                    <p:anim calcmode="lin" valueType="num">
                                      <p:cBhvr>
                                        <p:cTn id="15" dur="500" fill="hold"/>
                                        <p:tgtEl>
                                          <p:spTgt spid="8195">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8195">
                                            <p:txEl>
                                              <p:pRg st="2" end="2"/>
                                            </p:txEl>
                                          </p:spTgt>
                                        </p:tgtEl>
                                        <p:attrNameLst>
                                          <p:attrName>ppt_h</p:attrName>
                                        </p:attrNameLst>
                                      </p:cBhvr>
                                      <p:tavLst>
                                        <p:tav tm="0">
                                          <p:val>
                                            <p:fltVal val="0"/>
                                          </p:val>
                                        </p:tav>
                                        <p:tav tm="100000">
                                          <p:val>
                                            <p:strVal val="#ppt_h"/>
                                          </p:val>
                                        </p:tav>
                                      </p:tavLst>
                                    </p:anim>
                                  </p:childTnLst>
                                </p:cTn>
                              </p:par>
                            </p:childTnLst>
                          </p:cTn>
                        </p:par>
                        <p:par>
                          <p:cTn id="17" fill="hold" nodeType="afterGroup">
                            <p:stCondLst>
                              <p:cond delay="2500"/>
                            </p:stCondLst>
                            <p:childTnLst>
                              <p:par>
                                <p:cTn id="18" presetID="23" presetClass="entr" presetSubtype="16" fill="hold" grpId="0" nodeType="afterEffect">
                                  <p:stCondLst>
                                    <p:cond delay="2000"/>
                                  </p:stCondLst>
                                  <p:childTnLst>
                                    <p:set>
                                      <p:cBhvr>
                                        <p:cTn id="19" dur="1" fill="hold">
                                          <p:stCondLst>
                                            <p:cond delay="0"/>
                                          </p:stCondLst>
                                        </p:cTn>
                                        <p:tgtEl>
                                          <p:spTgt spid="8195">
                                            <p:txEl>
                                              <p:pRg st="3" end="3"/>
                                            </p:txEl>
                                          </p:spTgt>
                                        </p:tgtEl>
                                        <p:attrNameLst>
                                          <p:attrName>style.visibility</p:attrName>
                                        </p:attrNameLst>
                                      </p:cBhvr>
                                      <p:to>
                                        <p:strVal val="visible"/>
                                      </p:to>
                                    </p:set>
                                    <p:anim calcmode="lin" valueType="num">
                                      <p:cBhvr>
                                        <p:cTn id="20" dur="500" fill="hold"/>
                                        <p:tgtEl>
                                          <p:spTgt spid="8195">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8195">
                                            <p:txEl>
                                              <p:pRg st="3" end="3"/>
                                            </p:txEl>
                                          </p:spTgt>
                                        </p:tgtEl>
                                        <p:attrNameLst>
                                          <p:attrName>ppt_h</p:attrName>
                                        </p:attrNameLst>
                                      </p:cBhvr>
                                      <p:tavLst>
                                        <p:tav tm="0">
                                          <p:val>
                                            <p:fltVal val="0"/>
                                          </p:val>
                                        </p:tav>
                                        <p:tav tm="100000">
                                          <p:val>
                                            <p:strVal val="#ppt_h"/>
                                          </p:val>
                                        </p:tav>
                                      </p:tavLst>
                                    </p:anim>
                                  </p:childTnLst>
                                </p:cTn>
                              </p:par>
                            </p:childTnLst>
                          </p:cTn>
                        </p:par>
                        <p:par>
                          <p:cTn id="22" fill="hold" nodeType="afterGroup">
                            <p:stCondLst>
                              <p:cond delay="5000"/>
                            </p:stCondLst>
                            <p:childTnLst>
                              <p:par>
                                <p:cTn id="23" presetID="23" presetClass="entr" presetSubtype="16" fill="hold" grpId="0" nodeType="afterEffect">
                                  <p:stCondLst>
                                    <p:cond delay="2000"/>
                                  </p:stCondLst>
                                  <p:childTnLst>
                                    <p:set>
                                      <p:cBhvr>
                                        <p:cTn id="24" dur="1" fill="hold">
                                          <p:stCondLst>
                                            <p:cond delay="0"/>
                                          </p:stCondLst>
                                        </p:cTn>
                                        <p:tgtEl>
                                          <p:spTgt spid="8195">
                                            <p:txEl>
                                              <p:pRg st="4" end="4"/>
                                            </p:txEl>
                                          </p:spTgt>
                                        </p:tgtEl>
                                        <p:attrNameLst>
                                          <p:attrName>style.visibility</p:attrName>
                                        </p:attrNameLst>
                                      </p:cBhvr>
                                      <p:to>
                                        <p:strVal val="visible"/>
                                      </p:to>
                                    </p:set>
                                    <p:anim calcmode="lin" valueType="num">
                                      <p:cBhvr>
                                        <p:cTn id="25" dur="500" fill="hold"/>
                                        <p:tgtEl>
                                          <p:spTgt spid="8195">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8195">
                                            <p:txEl>
                                              <p:pRg st="4" end="4"/>
                                            </p:txEl>
                                          </p:spTgt>
                                        </p:tgtEl>
                                        <p:attrNameLst>
                                          <p:attrName>ppt_h</p:attrName>
                                        </p:attrNameLst>
                                      </p:cBhvr>
                                      <p:tavLst>
                                        <p:tav tm="0">
                                          <p:val>
                                            <p:fltVal val="0"/>
                                          </p:val>
                                        </p:tav>
                                        <p:tav tm="100000">
                                          <p:val>
                                            <p:strVal val="#ppt_h"/>
                                          </p:val>
                                        </p:tav>
                                      </p:tavLst>
                                    </p:anim>
                                  </p:childTnLst>
                                </p:cTn>
                              </p:par>
                            </p:childTnLst>
                          </p:cTn>
                        </p:par>
                        <p:par>
                          <p:cTn id="27" fill="hold" nodeType="afterGroup">
                            <p:stCondLst>
                              <p:cond delay="7500"/>
                            </p:stCondLst>
                            <p:childTnLst>
                              <p:par>
                                <p:cTn id="28" presetID="23" presetClass="entr" presetSubtype="16" fill="hold" grpId="0" nodeType="afterEffect">
                                  <p:stCondLst>
                                    <p:cond delay="2000"/>
                                  </p:stCondLst>
                                  <p:childTnLst>
                                    <p:set>
                                      <p:cBhvr>
                                        <p:cTn id="29" dur="1" fill="hold">
                                          <p:stCondLst>
                                            <p:cond delay="0"/>
                                          </p:stCondLst>
                                        </p:cTn>
                                        <p:tgtEl>
                                          <p:spTgt spid="8195">
                                            <p:txEl>
                                              <p:pRg st="5" end="5"/>
                                            </p:txEl>
                                          </p:spTgt>
                                        </p:tgtEl>
                                        <p:attrNameLst>
                                          <p:attrName>style.visibility</p:attrName>
                                        </p:attrNameLst>
                                      </p:cBhvr>
                                      <p:to>
                                        <p:strVal val="visible"/>
                                      </p:to>
                                    </p:set>
                                    <p:anim calcmode="lin" valueType="num">
                                      <p:cBhvr>
                                        <p:cTn id="30" dur="500" fill="hold"/>
                                        <p:tgtEl>
                                          <p:spTgt spid="8195">
                                            <p:txEl>
                                              <p:pRg st="5" end="5"/>
                                            </p:txEl>
                                          </p:spTgt>
                                        </p:tgtEl>
                                        <p:attrNameLst>
                                          <p:attrName>ppt_w</p:attrName>
                                        </p:attrNameLst>
                                      </p:cBhvr>
                                      <p:tavLst>
                                        <p:tav tm="0">
                                          <p:val>
                                            <p:fltVal val="0"/>
                                          </p:val>
                                        </p:tav>
                                        <p:tav tm="100000">
                                          <p:val>
                                            <p:strVal val="#ppt_w"/>
                                          </p:val>
                                        </p:tav>
                                      </p:tavLst>
                                    </p:anim>
                                    <p:anim calcmode="lin" valueType="num">
                                      <p:cBhvr>
                                        <p:cTn id="31" dur="500" fill="hold"/>
                                        <p:tgtEl>
                                          <p:spTgt spid="8195">
                                            <p:txEl>
                                              <p:pRg st="5" end="5"/>
                                            </p:txEl>
                                          </p:spTgt>
                                        </p:tgtEl>
                                        <p:attrNameLst>
                                          <p:attrName>ppt_h</p:attrName>
                                        </p:attrNameLst>
                                      </p:cBhvr>
                                      <p:tavLst>
                                        <p:tav tm="0">
                                          <p:val>
                                            <p:fltVal val="0"/>
                                          </p:val>
                                        </p:tav>
                                        <p:tav tm="100000">
                                          <p:val>
                                            <p:strVal val="#ppt_h"/>
                                          </p:val>
                                        </p:tav>
                                      </p:tavLst>
                                    </p:anim>
                                  </p:childTnLst>
                                </p:cTn>
                              </p:par>
                            </p:childTnLst>
                          </p:cTn>
                        </p:par>
                        <p:par>
                          <p:cTn id="32" fill="hold" nodeType="afterGroup">
                            <p:stCondLst>
                              <p:cond delay="10000"/>
                            </p:stCondLst>
                            <p:childTnLst>
                              <p:par>
                                <p:cTn id="33" presetID="23" presetClass="entr" presetSubtype="16" fill="hold" grpId="0" nodeType="afterEffect">
                                  <p:stCondLst>
                                    <p:cond delay="2000"/>
                                  </p:stCondLst>
                                  <p:childTnLst>
                                    <p:set>
                                      <p:cBhvr>
                                        <p:cTn id="34" dur="1" fill="hold">
                                          <p:stCondLst>
                                            <p:cond delay="0"/>
                                          </p:stCondLst>
                                        </p:cTn>
                                        <p:tgtEl>
                                          <p:spTgt spid="8195">
                                            <p:txEl>
                                              <p:pRg st="6" end="6"/>
                                            </p:txEl>
                                          </p:spTgt>
                                        </p:tgtEl>
                                        <p:attrNameLst>
                                          <p:attrName>style.visibility</p:attrName>
                                        </p:attrNameLst>
                                      </p:cBhvr>
                                      <p:to>
                                        <p:strVal val="visible"/>
                                      </p:to>
                                    </p:set>
                                    <p:anim calcmode="lin" valueType="num">
                                      <p:cBhvr>
                                        <p:cTn id="35" dur="500" fill="hold"/>
                                        <p:tgtEl>
                                          <p:spTgt spid="8195">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8195">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advAuto="200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1752600" y="3429000"/>
            <a:ext cx="3124200" cy="2438400"/>
          </a:xfrm>
        </p:spPr>
        <p:txBody>
          <a:bodyPr/>
          <a:lstStyle/>
          <a:p>
            <a:r>
              <a:rPr lang="en-US" altLang="en-US" dirty="0" smtClean="0"/>
              <a:t>Clear</a:t>
            </a:r>
          </a:p>
          <a:p>
            <a:r>
              <a:rPr lang="en-US" altLang="en-US" dirty="0" smtClean="0"/>
              <a:t>Detailed</a:t>
            </a:r>
          </a:p>
          <a:p>
            <a:r>
              <a:rPr lang="en-US" altLang="en-US" dirty="0" smtClean="0"/>
              <a:t>Concise</a:t>
            </a:r>
          </a:p>
        </p:txBody>
      </p:sp>
      <p:sp>
        <p:nvSpPr>
          <p:cNvPr id="27653" name="Rectangle 5"/>
          <p:cNvSpPr>
            <a:spLocks noChangeArrowheads="1"/>
          </p:cNvSpPr>
          <p:nvPr/>
        </p:nvSpPr>
        <p:spPr bwMode="auto">
          <a:xfrm>
            <a:off x="4953000" y="3429000"/>
            <a:ext cx="31242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r>
              <a:rPr lang="en-US" altLang="en-US" dirty="0">
                <a:solidFill>
                  <a:srgbClr val="2C2A29"/>
                </a:solidFill>
                <a:latin typeface="Arial" panose="020B0604020202020204" pitchFamily="34" charset="0"/>
                <a:cs typeface="Arial" panose="020B0604020202020204" pitchFamily="34" charset="0"/>
              </a:rPr>
              <a:t>Specific</a:t>
            </a:r>
          </a:p>
          <a:p>
            <a:r>
              <a:rPr lang="en-US" altLang="en-US" dirty="0">
                <a:solidFill>
                  <a:srgbClr val="2C2A29"/>
                </a:solidFill>
                <a:latin typeface="Arial" panose="020B0604020202020204" pitchFamily="34" charset="0"/>
                <a:cs typeface="Arial" panose="020B0604020202020204" pitchFamily="34" charset="0"/>
              </a:rPr>
              <a:t>Measurable</a:t>
            </a:r>
          </a:p>
          <a:p>
            <a:r>
              <a:rPr lang="en-US" altLang="en-US" dirty="0">
                <a:solidFill>
                  <a:srgbClr val="2C2A29"/>
                </a:solidFill>
                <a:latin typeface="Arial" panose="020B0604020202020204" pitchFamily="34" charset="0"/>
                <a:cs typeface="Arial" panose="020B0604020202020204" pitchFamily="34" charset="0"/>
              </a:rPr>
              <a:t>Quantifiable</a:t>
            </a:r>
          </a:p>
        </p:txBody>
      </p:sp>
      <p:sp>
        <p:nvSpPr>
          <p:cNvPr id="27654" name="Text Box 6"/>
          <p:cNvSpPr txBox="1">
            <a:spLocks noChangeArrowheads="1"/>
          </p:cNvSpPr>
          <p:nvPr/>
        </p:nvSpPr>
        <p:spPr bwMode="auto">
          <a:xfrm>
            <a:off x="2362200" y="26670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b="1" dirty="0">
                <a:solidFill>
                  <a:schemeClr val="tx1">
                    <a:lumMod val="85000"/>
                    <a:lumOff val="15000"/>
                  </a:schemeClr>
                </a:solidFill>
                <a:latin typeface="Arial" panose="020B0604020202020204" pitchFamily="34" charset="0"/>
                <a:cs typeface="Arial" panose="020B0604020202020204" pitchFamily="34" charset="0"/>
              </a:rPr>
              <a:t>Must Be:</a:t>
            </a:r>
          </a:p>
        </p:txBody>
      </p:sp>
      <p:sp>
        <p:nvSpPr>
          <p:cNvPr id="8" name="Rectangle 2"/>
          <p:cNvSpPr txBox="1">
            <a:spLocks noChangeArrowheads="1"/>
          </p:cNvSpPr>
          <p:nvPr/>
        </p:nvSpPr>
        <p:spPr>
          <a:xfrm>
            <a:off x="0" y="6858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a:lstStyle>
          <a:p>
            <a:pPr>
              <a:defRPr/>
            </a:pPr>
            <a:r>
              <a:rPr lang="en-US" altLang="en-US" sz="3600" b="1" dirty="0" smtClean="0">
                <a:solidFill>
                  <a:srgbClr val="782F40"/>
                </a:solidFill>
                <a:effectLst>
                  <a:outerShdw blurRad="50000" dist="30000" dir="5400000" algn="tl" rotWithShape="0">
                    <a:srgbClr val="000000">
                      <a:alpha val="30000"/>
                    </a:srgbClr>
                  </a:outerShdw>
                </a:effectLst>
              </a:rPr>
              <a:t>Making a Contract Performance Based</a:t>
            </a:r>
            <a:br>
              <a:rPr lang="en-US" altLang="en-US" sz="3600" b="1" dirty="0" smtClean="0">
                <a:solidFill>
                  <a:srgbClr val="782F40"/>
                </a:solidFill>
                <a:effectLst>
                  <a:outerShdw blurRad="50000" dist="30000" dir="5400000" algn="tl" rotWithShape="0">
                    <a:srgbClr val="000000">
                      <a:alpha val="30000"/>
                    </a:srgbClr>
                  </a:outerShdw>
                </a:effectLst>
              </a:rPr>
            </a:br>
            <a:r>
              <a:rPr lang="en-US" altLang="en-US" sz="3600" b="1" dirty="0" smtClean="0">
                <a:solidFill>
                  <a:schemeClr val="tx1">
                    <a:lumMod val="85000"/>
                    <a:lumOff val="15000"/>
                  </a:schemeClr>
                </a:solidFill>
                <a:effectLst>
                  <a:outerShdw blurRad="50000" dist="30000" dir="5400000" algn="tl" rotWithShape="0">
                    <a:srgbClr val="000000">
                      <a:alpha val="30000"/>
                    </a:srgbClr>
                  </a:outerShdw>
                </a:effectLst>
              </a:rPr>
              <a:t>Deliverables/Milestones</a:t>
            </a:r>
            <a:endParaRPr lang="en-US" altLang="en-US" sz="3600" b="1" dirty="0">
              <a:solidFill>
                <a:schemeClr val="tx1">
                  <a:lumMod val="85000"/>
                  <a:lumOff val="15000"/>
                </a:schemeClr>
              </a:solidFill>
              <a:effectLst>
                <a:outerShdw blurRad="50000" dist="30000" dir="5400000" algn="tl" rotWithShape="0">
                  <a:srgbClr val="000000">
                    <a:alpha val="3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1000"/>
                                  </p:stCondLst>
                                  <p:childTnLst>
                                    <p:set>
                                      <p:cBhvr>
                                        <p:cTn id="6" dur="1" fill="hold">
                                          <p:stCondLst>
                                            <p:cond delay="0"/>
                                          </p:stCondLst>
                                        </p:cTn>
                                        <p:tgtEl>
                                          <p:spTgt spid="27654"/>
                                        </p:tgtEl>
                                        <p:attrNameLst>
                                          <p:attrName>style.visibility</p:attrName>
                                        </p:attrNameLst>
                                      </p:cBhvr>
                                      <p:to>
                                        <p:strVal val="visible"/>
                                      </p:to>
                                    </p:set>
                                    <p:anim calcmode="lin" valueType="num">
                                      <p:cBhvr additive="base">
                                        <p:cTn id="7" dur="500" fill="hold"/>
                                        <p:tgtEl>
                                          <p:spTgt spid="27654"/>
                                        </p:tgtEl>
                                        <p:attrNameLst>
                                          <p:attrName>ppt_x</p:attrName>
                                        </p:attrNameLst>
                                      </p:cBhvr>
                                      <p:tavLst>
                                        <p:tav tm="0">
                                          <p:val>
                                            <p:strVal val="#ppt_x"/>
                                          </p:val>
                                        </p:tav>
                                        <p:tav tm="100000">
                                          <p:val>
                                            <p:strVal val="#ppt_x"/>
                                          </p:val>
                                        </p:tav>
                                      </p:tavLst>
                                    </p:anim>
                                    <p:anim calcmode="lin" valueType="num">
                                      <p:cBhvr additive="base">
                                        <p:cTn id="8" dur="500" fill="hold"/>
                                        <p:tgtEl>
                                          <p:spTgt spid="2765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1500"/>
                            </p:stCondLst>
                            <p:childTnLst>
                              <p:par>
                                <p:cTn id="10" presetID="5" presetClass="entr" presetSubtype="10" fill="hold" grpId="0" nodeType="afterEffect">
                                  <p:stCondLst>
                                    <p:cond delay="200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checkerboard(across)">
                                      <p:cBhvr>
                                        <p:cTn id="12" dur="500"/>
                                        <p:tgtEl>
                                          <p:spTgt spid="27651">
                                            <p:txEl>
                                              <p:pRg st="0" end="0"/>
                                            </p:txEl>
                                          </p:spTgt>
                                        </p:tgtEl>
                                      </p:cBhvr>
                                    </p:animEffect>
                                  </p:childTnLst>
                                </p:cTn>
                              </p:par>
                            </p:childTnLst>
                          </p:cTn>
                        </p:par>
                        <p:par>
                          <p:cTn id="13" fill="hold" nodeType="afterGroup">
                            <p:stCondLst>
                              <p:cond delay="4000"/>
                            </p:stCondLst>
                            <p:childTnLst>
                              <p:par>
                                <p:cTn id="14" presetID="5" presetClass="entr" presetSubtype="10" fill="hold" grpId="0" nodeType="afterEffect">
                                  <p:stCondLst>
                                    <p:cond delay="2000"/>
                                  </p:stCondLst>
                                  <p:childTnLst>
                                    <p:set>
                                      <p:cBhvr>
                                        <p:cTn id="15" dur="1" fill="hold">
                                          <p:stCondLst>
                                            <p:cond delay="0"/>
                                          </p:stCondLst>
                                        </p:cTn>
                                        <p:tgtEl>
                                          <p:spTgt spid="27651">
                                            <p:txEl>
                                              <p:pRg st="1" end="1"/>
                                            </p:txEl>
                                          </p:spTgt>
                                        </p:tgtEl>
                                        <p:attrNameLst>
                                          <p:attrName>style.visibility</p:attrName>
                                        </p:attrNameLst>
                                      </p:cBhvr>
                                      <p:to>
                                        <p:strVal val="visible"/>
                                      </p:to>
                                    </p:set>
                                    <p:animEffect transition="in" filter="checkerboard(across)">
                                      <p:cBhvr>
                                        <p:cTn id="16" dur="500"/>
                                        <p:tgtEl>
                                          <p:spTgt spid="27651">
                                            <p:txEl>
                                              <p:pRg st="1" end="1"/>
                                            </p:txEl>
                                          </p:spTgt>
                                        </p:tgtEl>
                                      </p:cBhvr>
                                    </p:animEffect>
                                  </p:childTnLst>
                                </p:cTn>
                              </p:par>
                            </p:childTnLst>
                          </p:cTn>
                        </p:par>
                        <p:par>
                          <p:cTn id="17" fill="hold" nodeType="afterGroup">
                            <p:stCondLst>
                              <p:cond delay="6500"/>
                            </p:stCondLst>
                            <p:childTnLst>
                              <p:par>
                                <p:cTn id="18" presetID="5" presetClass="entr" presetSubtype="10" fill="hold" grpId="0" nodeType="afterEffect">
                                  <p:stCondLst>
                                    <p:cond delay="2000"/>
                                  </p:stCondLst>
                                  <p:childTnLst>
                                    <p:set>
                                      <p:cBhvr>
                                        <p:cTn id="19" dur="1" fill="hold">
                                          <p:stCondLst>
                                            <p:cond delay="0"/>
                                          </p:stCondLst>
                                        </p:cTn>
                                        <p:tgtEl>
                                          <p:spTgt spid="27651">
                                            <p:txEl>
                                              <p:pRg st="2" end="2"/>
                                            </p:txEl>
                                          </p:spTgt>
                                        </p:tgtEl>
                                        <p:attrNameLst>
                                          <p:attrName>style.visibility</p:attrName>
                                        </p:attrNameLst>
                                      </p:cBhvr>
                                      <p:to>
                                        <p:strVal val="visible"/>
                                      </p:to>
                                    </p:set>
                                    <p:animEffect transition="in" filter="checkerboard(across)">
                                      <p:cBhvr>
                                        <p:cTn id="20" dur="500"/>
                                        <p:tgtEl>
                                          <p:spTgt spid="27651">
                                            <p:txEl>
                                              <p:pRg st="2" end="2"/>
                                            </p:txEl>
                                          </p:spTgt>
                                        </p:tgtEl>
                                      </p:cBhvr>
                                    </p:animEffect>
                                  </p:childTnLst>
                                </p:cTn>
                              </p:par>
                            </p:childTnLst>
                          </p:cTn>
                        </p:par>
                        <p:par>
                          <p:cTn id="21" fill="hold" nodeType="afterGroup">
                            <p:stCondLst>
                              <p:cond delay="9000"/>
                            </p:stCondLst>
                            <p:childTnLst>
                              <p:par>
                                <p:cTn id="22" presetID="5" presetClass="entr" presetSubtype="10" fill="hold" grpId="0" nodeType="afterEffect">
                                  <p:stCondLst>
                                    <p:cond delay="2000"/>
                                  </p:stCondLst>
                                  <p:childTnLst>
                                    <p:set>
                                      <p:cBhvr>
                                        <p:cTn id="23" dur="1" fill="hold">
                                          <p:stCondLst>
                                            <p:cond delay="0"/>
                                          </p:stCondLst>
                                        </p:cTn>
                                        <p:tgtEl>
                                          <p:spTgt spid="27653">
                                            <p:txEl>
                                              <p:pRg st="0" end="0"/>
                                            </p:txEl>
                                          </p:spTgt>
                                        </p:tgtEl>
                                        <p:attrNameLst>
                                          <p:attrName>style.visibility</p:attrName>
                                        </p:attrNameLst>
                                      </p:cBhvr>
                                      <p:to>
                                        <p:strVal val="visible"/>
                                      </p:to>
                                    </p:set>
                                    <p:animEffect transition="in" filter="checkerboard(across)">
                                      <p:cBhvr>
                                        <p:cTn id="24" dur="500"/>
                                        <p:tgtEl>
                                          <p:spTgt spid="27653">
                                            <p:txEl>
                                              <p:pRg st="0" end="0"/>
                                            </p:txEl>
                                          </p:spTgt>
                                        </p:tgtEl>
                                      </p:cBhvr>
                                    </p:animEffect>
                                  </p:childTnLst>
                                </p:cTn>
                              </p:par>
                            </p:childTnLst>
                          </p:cTn>
                        </p:par>
                        <p:par>
                          <p:cTn id="25" fill="hold" nodeType="afterGroup">
                            <p:stCondLst>
                              <p:cond delay="11500"/>
                            </p:stCondLst>
                            <p:childTnLst>
                              <p:par>
                                <p:cTn id="26" presetID="5" presetClass="entr" presetSubtype="10" fill="hold" grpId="0" nodeType="afterEffect">
                                  <p:stCondLst>
                                    <p:cond delay="2000"/>
                                  </p:stCondLst>
                                  <p:childTnLst>
                                    <p:set>
                                      <p:cBhvr>
                                        <p:cTn id="27" dur="1" fill="hold">
                                          <p:stCondLst>
                                            <p:cond delay="0"/>
                                          </p:stCondLst>
                                        </p:cTn>
                                        <p:tgtEl>
                                          <p:spTgt spid="27653">
                                            <p:txEl>
                                              <p:pRg st="1" end="1"/>
                                            </p:txEl>
                                          </p:spTgt>
                                        </p:tgtEl>
                                        <p:attrNameLst>
                                          <p:attrName>style.visibility</p:attrName>
                                        </p:attrNameLst>
                                      </p:cBhvr>
                                      <p:to>
                                        <p:strVal val="visible"/>
                                      </p:to>
                                    </p:set>
                                    <p:animEffect transition="in" filter="checkerboard(across)">
                                      <p:cBhvr>
                                        <p:cTn id="28" dur="500"/>
                                        <p:tgtEl>
                                          <p:spTgt spid="27653">
                                            <p:txEl>
                                              <p:pRg st="1" end="1"/>
                                            </p:txEl>
                                          </p:spTgt>
                                        </p:tgtEl>
                                      </p:cBhvr>
                                    </p:animEffect>
                                  </p:childTnLst>
                                </p:cTn>
                              </p:par>
                            </p:childTnLst>
                          </p:cTn>
                        </p:par>
                        <p:par>
                          <p:cTn id="29" fill="hold" nodeType="afterGroup">
                            <p:stCondLst>
                              <p:cond delay="14000"/>
                            </p:stCondLst>
                            <p:childTnLst>
                              <p:par>
                                <p:cTn id="30" presetID="5" presetClass="entr" presetSubtype="10" fill="hold" grpId="0" nodeType="afterEffect">
                                  <p:stCondLst>
                                    <p:cond delay="2000"/>
                                  </p:stCondLst>
                                  <p:childTnLst>
                                    <p:set>
                                      <p:cBhvr>
                                        <p:cTn id="31" dur="1" fill="hold">
                                          <p:stCondLst>
                                            <p:cond delay="0"/>
                                          </p:stCondLst>
                                        </p:cTn>
                                        <p:tgtEl>
                                          <p:spTgt spid="27653">
                                            <p:txEl>
                                              <p:pRg st="2" end="2"/>
                                            </p:txEl>
                                          </p:spTgt>
                                        </p:tgtEl>
                                        <p:attrNameLst>
                                          <p:attrName>style.visibility</p:attrName>
                                        </p:attrNameLst>
                                      </p:cBhvr>
                                      <p:to>
                                        <p:strVal val="visible"/>
                                      </p:to>
                                    </p:set>
                                    <p:animEffect transition="in" filter="checkerboard(across)">
                                      <p:cBhvr>
                                        <p:cTn id="32" dur="500"/>
                                        <p:tgtEl>
                                          <p:spTgt spid="2765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advAuto="2000"/>
      <p:bldP spid="27653" grpId="0" build="p" autoUpdateAnimBg="0" advAuto="2000"/>
      <p:bldP spid="2765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1601787"/>
            <a:ext cx="8229600" cy="1143000"/>
          </a:xfrm>
        </p:spPr>
        <p:txBody>
          <a:bodyPr>
            <a:normAutofit fontScale="90000"/>
          </a:bodyPr>
          <a:lstStyle/>
          <a:p>
            <a:r>
              <a:rPr lang="en-US" altLang="en-US" sz="3600" dirty="0" smtClean="0"/>
              <a:t>Making a Contract Performance Based</a:t>
            </a:r>
            <a:br>
              <a:rPr lang="en-US" altLang="en-US" sz="3600" dirty="0" smtClean="0"/>
            </a:br>
            <a:endParaRPr lang="en-US" altLang="en-US" sz="3600" dirty="0" smtClean="0"/>
          </a:p>
        </p:txBody>
      </p:sp>
      <p:sp>
        <p:nvSpPr>
          <p:cNvPr id="18435" name="Rectangle 3"/>
          <p:cNvSpPr>
            <a:spLocks noGrp="1" noChangeArrowheads="1"/>
          </p:cNvSpPr>
          <p:nvPr>
            <p:ph type="body" sz="half" idx="1"/>
          </p:nvPr>
        </p:nvSpPr>
        <p:spPr/>
        <p:txBody>
          <a:bodyPr/>
          <a:lstStyle/>
          <a:p>
            <a:r>
              <a:rPr lang="en-US" altLang="en-US" sz="2800" dirty="0" smtClean="0"/>
              <a:t>Total cost of ownership</a:t>
            </a:r>
          </a:p>
          <a:p>
            <a:r>
              <a:rPr lang="en-US" altLang="en-US" sz="2800" dirty="0" smtClean="0"/>
              <a:t>Quality of goods/services</a:t>
            </a:r>
          </a:p>
          <a:p>
            <a:r>
              <a:rPr lang="en-US" altLang="en-US" sz="2800" dirty="0" smtClean="0"/>
              <a:t>Proposed Technical Performance</a:t>
            </a:r>
          </a:p>
          <a:p>
            <a:r>
              <a:rPr lang="en-US" altLang="en-US" sz="2800" dirty="0" smtClean="0"/>
              <a:t>Financial Stability</a:t>
            </a:r>
          </a:p>
          <a:p>
            <a:r>
              <a:rPr lang="en-US" altLang="en-US" sz="2800" dirty="0" smtClean="0"/>
              <a:t>Cost of training</a:t>
            </a:r>
          </a:p>
        </p:txBody>
      </p:sp>
      <p:sp>
        <p:nvSpPr>
          <p:cNvPr id="18436" name="Rectangle 4"/>
          <p:cNvSpPr>
            <a:spLocks noGrp="1" noChangeArrowheads="1"/>
          </p:cNvSpPr>
          <p:nvPr>
            <p:ph type="body" sz="half" idx="2"/>
          </p:nvPr>
        </p:nvSpPr>
        <p:spPr/>
        <p:txBody>
          <a:bodyPr>
            <a:normAutofit lnSpcReduction="10000"/>
          </a:bodyPr>
          <a:lstStyle/>
          <a:p>
            <a:pPr>
              <a:lnSpc>
                <a:spcPct val="90000"/>
              </a:lnSpc>
            </a:pPr>
            <a:r>
              <a:rPr lang="en-US" altLang="en-US" sz="2800" smtClean="0"/>
              <a:t>Qualifications of the individuals within the company</a:t>
            </a:r>
          </a:p>
          <a:p>
            <a:pPr>
              <a:lnSpc>
                <a:spcPct val="90000"/>
              </a:lnSpc>
            </a:pPr>
            <a:r>
              <a:rPr lang="en-US" altLang="en-US" sz="2800" smtClean="0"/>
              <a:t>Risk Assessment of the proposed solutions</a:t>
            </a:r>
          </a:p>
          <a:p>
            <a:pPr>
              <a:lnSpc>
                <a:spcPct val="90000"/>
              </a:lnSpc>
            </a:pPr>
            <a:r>
              <a:rPr lang="en-US" altLang="en-US" sz="2800" smtClean="0"/>
              <a:t>Availability and cost of technical support</a:t>
            </a:r>
          </a:p>
          <a:p>
            <a:pPr>
              <a:lnSpc>
                <a:spcPct val="90000"/>
              </a:lnSpc>
            </a:pPr>
            <a:r>
              <a:rPr lang="en-US" altLang="en-US" sz="2800" smtClean="0"/>
              <a:t>Past Performance</a:t>
            </a:r>
          </a:p>
          <a:p>
            <a:pPr>
              <a:lnSpc>
                <a:spcPct val="90000"/>
              </a:lnSpc>
            </a:pPr>
            <a:r>
              <a:rPr lang="en-US" altLang="en-US" sz="2800" smtClean="0"/>
              <a:t>Cost/Price</a:t>
            </a:r>
          </a:p>
        </p:txBody>
      </p:sp>
      <p:sp>
        <p:nvSpPr>
          <p:cNvPr id="6" name="Rectangle 2"/>
          <p:cNvSpPr txBox="1">
            <a:spLocks noChangeArrowheads="1"/>
          </p:cNvSpPr>
          <p:nvPr/>
        </p:nvSpPr>
        <p:spPr>
          <a:xfrm>
            <a:off x="0" y="6858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a:lstStyle>
          <a:p>
            <a:pPr>
              <a:defRPr/>
            </a:pPr>
            <a:r>
              <a:rPr lang="en-US" altLang="en-US" sz="3600" b="1" dirty="0" smtClean="0">
                <a:solidFill>
                  <a:srgbClr val="782F40"/>
                </a:solidFill>
                <a:effectLst>
                  <a:outerShdw blurRad="50000" dist="30000" dir="5400000" algn="tl" rotWithShape="0">
                    <a:srgbClr val="000000">
                      <a:alpha val="30000"/>
                    </a:srgbClr>
                  </a:outerShdw>
                </a:effectLst>
              </a:rPr>
              <a:t>Making a Contract Performance Based</a:t>
            </a:r>
            <a:br>
              <a:rPr lang="en-US" altLang="en-US" sz="3600" b="1" dirty="0" smtClean="0">
                <a:solidFill>
                  <a:srgbClr val="782F40"/>
                </a:solidFill>
                <a:effectLst>
                  <a:outerShdw blurRad="50000" dist="30000" dir="5400000" algn="tl" rotWithShape="0">
                    <a:srgbClr val="000000">
                      <a:alpha val="30000"/>
                    </a:srgbClr>
                  </a:outerShdw>
                </a:effectLst>
              </a:rPr>
            </a:br>
            <a:r>
              <a:rPr lang="en-US" altLang="en-US" sz="3200" b="1" dirty="0">
                <a:solidFill>
                  <a:schemeClr val="tx1">
                    <a:lumMod val="85000"/>
                    <a:lumOff val="15000"/>
                  </a:schemeClr>
                </a:solidFill>
                <a:effectLst>
                  <a:outerShdw blurRad="50000" dist="30000" dir="5400000" algn="tl" rotWithShape="0">
                    <a:srgbClr val="000000">
                      <a:alpha val="30000"/>
                    </a:srgbClr>
                  </a:outerShdw>
                </a:effectLst>
              </a:rPr>
              <a:t>Measuring What’s Relevant: Selection Factors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21" name="Object 5"/>
          <p:cNvGraphicFramePr>
            <a:graphicFrameLocks noChangeAspect="1"/>
          </p:cNvGraphicFramePr>
          <p:nvPr>
            <p:extLst>
              <p:ext uri="{D42A27DB-BD31-4B8C-83A1-F6EECF244321}">
                <p14:modId xmlns:p14="http://schemas.microsoft.com/office/powerpoint/2010/main" val="69957936"/>
              </p:ext>
            </p:extLst>
          </p:nvPr>
        </p:nvGraphicFramePr>
        <p:xfrm>
          <a:off x="2819400" y="1676400"/>
          <a:ext cx="2738438" cy="2743200"/>
        </p:xfrm>
        <a:graphic>
          <a:graphicData uri="http://schemas.openxmlformats.org/presentationml/2006/ole">
            <mc:AlternateContent xmlns:mc="http://schemas.openxmlformats.org/markup-compatibility/2006">
              <mc:Choice xmlns:v="urn:schemas-microsoft-com:vml" Requires="v">
                <p:oleObj spid="_x0000_s4111" name="Clip" r:id="rId4" imgW="3452813" imgH="3459163" progId="MS_ClipArt_Gallery.2">
                  <p:embed/>
                </p:oleObj>
              </mc:Choice>
              <mc:Fallback>
                <p:oleObj name="Clip" r:id="rId4" imgW="3452813" imgH="3459163"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1676400"/>
                        <a:ext cx="2738438" cy="274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3" name="Text Box 7"/>
          <p:cNvSpPr txBox="1">
            <a:spLocks noChangeArrowheads="1"/>
          </p:cNvSpPr>
          <p:nvPr/>
        </p:nvSpPr>
        <p:spPr bwMode="auto">
          <a:xfrm>
            <a:off x="5791200" y="1701046"/>
            <a:ext cx="28956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800" b="1" dirty="0">
                <a:solidFill>
                  <a:srgbClr val="2C2A29"/>
                </a:solidFill>
                <a:latin typeface="Arial" panose="020B0604020202020204" pitchFamily="34" charset="0"/>
                <a:cs typeface="Arial" panose="020B0604020202020204" pitchFamily="34" charset="0"/>
              </a:rPr>
              <a:t>Step 1 Planning</a:t>
            </a:r>
          </a:p>
          <a:p>
            <a:pPr>
              <a:spcBef>
                <a:spcPct val="50000"/>
              </a:spcBef>
            </a:pPr>
            <a:r>
              <a:rPr lang="en-US" altLang="en-US" dirty="0">
                <a:solidFill>
                  <a:srgbClr val="2C2A29"/>
                </a:solidFill>
                <a:latin typeface="Arial" panose="020B0604020202020204" pitchFamily="34" charset="0"/>
                <a:cs typeface="Arial" panose="020B0604020202020204" pitchFamily="34" charset="0"/>
              </a:rPr>
              <a:t>Understanding Achievement                            Goals</a:t>
            </a:r>
          </a:p>
        </p:txBody>
      </p:sp>
      <p:sp>
        <p:nvSpPr>
          <p:cNvPr id="9224" name="Rectangle 8"/>
          <p:cNvSpPr>
            <a:spLocks noChangeArrowheads="1"/>
          </p:cNvSpPr>
          <p:nvPr/>
        </p:nvSpPr>
        <p:spPr bwMode="auto">
          <a:xfrm>
            <a:off x="5786438" y="3897928"/>
            <a:ext cx="3276600"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800" b="1" dirty="0">
                <a:solidFill>
                  <a:srgbClr val="2C2A29"/>
                </a:solidFill>
                <a:latin typeface="Arial" panose="020B0604020202020204" pitchFamily="34" charset="0"/>
                <a:cs typeface="Arial" panose="020B0604020202020204" pitchFamily="34" charset="0"/>
              </a:rPr>
              <a:t>Step 2 Acquisition                        	 Strategy</a:t>
            </a:r>
          </a:p>
          <a:p>
            <a:pPr>
              <a:spcBef>
                <a:spcPct val="50000"/>
              </a:spcBef>
            </a:pPr>
            <a:r>
              <a:rPr lang="en-US" altLang="en-US" dirty="0">
                <a:solidFill>
                  <a:srgbClr val="2C2A29"/>
                </a:solidFill>
                <a:latin typeface="Arial" panose="020B0604020202020204" pitchFamily="34" charset="0"/>
                <a:cs typeface="Arial" panose="020B0604020202020204" pitchFamily="34" charset="0"/>
              </a:rPr>
              <a:t>Making Performance          Based Partnerships</a:t>
            </a:r>
          </a:p>
        </p:txBody>
      </p:sp>
      <p:sp>
        <p:nvSpPr>
          <p:cNvPr id="9225" name="Rectangle 9"/>
          <p:cNvSpPr>
            <a:spLocks noChangeArrowheads="1"/>
          </p:cNvSpPr>
          <p:nvPr/>
        </p:nvSpPr>
        <p:spPr bwMode="auto">
          <a:xfrm>
            <a:off x="492919" y="4185166"/>
            <a:ext cx="3505200"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800" b="1" dirty="0">
                <a:solidFill>
                  <a:srgbClr val="2C2A29"/>
                </a:solidFill>
                <a:latin typeface="Arial" panose="020B0604020202020204" pitchFamily="34" charset="0"/>
                <a:cs typeface="Arial" panose="020B0604020202020204" pitchFamily="34" charset="0"/>
              </a:rPr>
              <a:t>Step 3 Contract              	 Management</a:t>
            </a:r>
          </a:p>
          <a:p>
            <a:pPr>
              <a:spcBef>
                <a:spcPct val="50000"/>
              </a:spcBef>
            </a:pPr>
            <a:r>
              <a:rPr lang="en-US" altLang="en-US" dirty="0">
                <a:solidFill>
                  <a:srgbClr val="2C2A29"/>
                </a:solidFill>
                <a:latin typeface="Arial" panose="020B0604020202020204" pitchFamily="34" charset="0"/>
                <a:cs typeface="Arial" panose="020B0604020202020204" pitchFamily="34" charset="0"/>
              </a:rPr>
              <a:t>Incentives</a:t>
            </a:r>
          </a:p>
        </p:txBody>
      </p:sp>
      <p:sp>
        <p:nvSpPr>
          <p:cNvPr id="9226" name="Rectangle 10"/>
          <p:cNvSpPr>
            <a:spLocks noChangeArrowheads="1"/>
          </p:cNvSpPr>
          <p:nvPr/>
        </p:nvSpPr>
        <p:spPr bwMode="auto">
          <a:xfrm>
            <a:off x="462439" y="1676400"/>
            <a:ext cx="26670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800" b="1" dirty="0">
                <a:solidFill>
                  <a:srgbClr val="2C2A29"/>
                </a:solidFill>
                <a:latin typeface="Arial" panose="020B0604020202020204" pitchFamily="34" charset="0"/>
                <a:cs typeface="Arial" panose="020B0604020202020204" pitchFamily="34" charset="0"/>
              </a:rPr>
              <a:t>Step 4 </a:t>
            </a:r>
            <a:r>
              <a:rPr lang="en-US" altLang="en-US" dirty="0">
                <a:solidFill>
                  <a:srgbClr val="2C2A29"/>
                </a:solidFill>
                <a:latin typeface="Arial" panose="020B0604020202020204" pitchFamily="34" charset="0"/>
                <a:cs typeface="Arial" panose="020B0604020202020204" pitchFamily="34" charset="0"/>
              </a:rPr>
              <a:t>Monitoring</a:t>
            </a:r>
          </a:p>
        </p:txBody>
      </p:sp>
      <p:sp>
        <p:nvSpPr>
          <p:cNvPr id="9" name="Rectangle 2"/>
          <p:cNvSpPr txBox="1">
            <a:spLocks noChangeArrowheads="1"/>
          </p:cNvSpPr>
          <p:nvPr/>
        </p:nvSpPr>
        <p:spPr>
          <a:xfrm>
            <a:off x="0" y="6858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a:lstStyle>
          <a:p>
            <a:pPr>
              <a:defRPr/>
            </a:pPr>
            <a:r>
              <a:rPr lang="en-US" altLang="en-US" sz="3600" b="1" dirty="0" smtClean="0">
                <a:solidFill>
                  <a:srgbClr val="782F40"/>
                </a:solidFill>
                <a:effectLst>
                  <a:outerShdw blurRad="50000" dist="30000" dir="5400000" algn="tl" rotWithShape="0">
                    <a:srgbClr val="000000">
                      <a:alpha val="30000"/>
                    </a:srgbClr>
                  </a:outerShdw>
                </a:effectLst>
              </a:rPr>
              <a:t>Making a Contract Performance Based</a:t>
            </a:r>
            <a:br>
              <a:rPr lang="en-US" altLang="en-US" sz="3600" b="1" dirty="0" smtClean="0">
                <a:solidFill>
                  <a:srgbClr val="782F40"/>
                </a:solidFill>
                <a:effectLst>
                  <a:outerShdw blurRad="50000" dist="30000" dir="5400000" algn="tl" rotWithShape="0">
                    <a:srgbClr val="000000">
                      <a:alpha val="30000"/>
                    </a:srgbClr>
                  </a:outerShdw>
                </a:effectLst>
              </a:rPr>
            </a:br>
            <a:endParaRPr lang="en-US" altLang="en-US" sz="3600" b="1" dirty="0">
              <a:solidFill>
                <a:schemeClr val="tx1">
                  <a:lumMod val="85000"/>
                  <a:lumOff val="15000"/>
                </a:schemeClr>
              </a:solidFill>
              <a:effectLst>
                <a:outerShdw blurRad="50000" dist="30000" dir="5400000" algn="tl" rotWithShape="0">
                  <a:srgbClr val="000000">
                    <a:alpha val="3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1000"/>
                                  </p:stCondLst>
                                  <p:childTnLst>
                                    <p:set>
                                      <p:cBhvr>
                                        <p:cTn id="6" dur="1" fill="hold">
                                          <p:stCondLst>
                                            <p:cond delay="0"/>
                                          </p:stCondLst>
                                        </p:cTn>
                                        <p:tgtEl>
                                          <p:spTgt spid="9221"/>
                                        </p:tgtEl>
                                        <p:attrNameLst>
                                          <p:attrName>style.visibility</p:attrName>
                                        </p:attrNameLst>
                                      </p:cBhvr>
                                      <p:to>
                                        <p:strVal val="visible"/>
                                      </p:to>
                                    </p:set>
                                    <p:anim calcmode="lin" valueType="num">
                                      <p:cBhvr>
                                        <p:cTn id="7" dur="1000" fill="hold"/>
                                        <p:tgtEl>
                                          <p:spTgt spid="9221"/>
                                        </p:tgtEl>
                                        <p:attrNameLst>
                                          <p:attrName>ppt_w</p:attrName>
                                        </p:attrNameLst>
                                      </p:cBhvr>
                                      <p:tavLst>
                                        <p:tav tm="0">
                                          <p:val>
                                            <p:fltVal val="0"/>
                                          </p:val>
                                        </p:tav>
                                        <p:tav tm="100000">
                                          <p:val>
                                            <p:strVal val="#ppt_w"/>
                                          </p:val>
                                        </p:tav>
                                      </p:tavLst>
                                    </p:anim>
                                    <p:anim calcmode="lin" valueType="num">
                                      <p:cBhvr>
                                        <p:cTn id="8" dur="1000" fill="hold"/>
                                        <p:tgtEl>
                                          <p:spTgt spid="9221"/>
                                        </p:tgtEl>
                                        <p:attrNameLst>
                                          <p:attrName>ppt_h</p:attrName>
                                        </p:attrNameLst>
                                      </p:cBhvr>
                                      <p:tavLst>
                                        <p:tav tm="0">
                                          <p:val>
                                            <p:fltVal val="0"/>
                                          </p:val>
                                        </p:tav>
                                        <p:tav tm="100000">
                                          <p:val>
                                            <p:strVal val="#ppt_h"/>
                                          </p:val>
                                        </p:tav>
                                      </p:tavLst>
                                    </p:anim>
                                    <p:anim calcmode="lin" valueType="num">
                                      <p:cBhvr>
                                        <p:cTn id="9" dur="1000" fill="hold"/>
                                        <p:tgtEl>
                                          <p:spTgt spid="922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221"/>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2000"/>
                            </p:stCondLst>
                            <p:childTnLst>
                              <p:par>
                                <p:cTn id="12" presetID="2" presetClass="entr" presetSubtype="8" fill="hold" grpId="0" nodeType="afterEffect">
                                  <p:stCondLst>
                                    <p:cond delay="2000"/>
                                  </p:stCondLst>
                                  <p:childTnLst>
                                    <p:set>
                                      <p:cBhvr>
                                        <p:cTn id="13" dur="1" fill="hold">
                                          <p:stCondLst>
                                            <p:cond delay="0"/>
                                          </p:stCondLst>
                                        </p:cTn>
                                        <p:tgtEl>
                                          <p:spTgt spid="9223"/>
                                        </p:tgtEl>
                                        <p:attrNameLst>
                                          <p:attrName>style.visibility</p:attrName>
                                        </p:attrNameLst>
                                      </p:cBhvr>
                                      <p:to>
                                        <p:strVal val="visible"/>
                                      </p:to>
                                    </p:set>
                                    <p:anim calcmode="lin" valueType="num">
                                      <p:cBhvr additive="base">
                                        <p:cTn id="14" dur="500" fill="hold"/>
                                        <p:tgtEl>
                                          <p:spTgt spid="9223"/>
                                        </p:tgtEl>
                                        <p:attrNameLst>
                                          <p:attrName>ppt_x</p:attrName>
                                        </p:attrNameLst>
                                      </p:cBhvr>
                                      <p:tavLst>
                                        <p:tav tm="0">
                                          <p:val>
                                            <p:strVal val="0-#ppt_w/2"/>
                                          </p:val>
                                        </p:tav>
                                        <p:tav tm="100000">
                                          <p:val>
                                            <p:strVal val="#ppt_x"/>
                                          </p:val>
                                        </p:tav>
                                      </p:tavLst>
                                    </p:anim>
                                    <p:anim calcmode="lin" valueType="num">
                                      <p:cBhvr additive="base">
                                        <p:cTn id="15" dur="500" fill="hold"/>
                                        <p:tgtEl>
                                          <p:spTgt spid="9223"/>
                                        </p:tgtEl>
                                        <p:attrNameLst>
                                          <p:attrName>ppt_y</p:attrName>
                                        </p:attrNameLst>
                                      </p:cBhvr>
                                      <p:tavLst>
                                        <p:tav tm="0">
                                          <p:val>
                                            <p:strVal val="#ppt_y"/>
                                          </p:val>
                                        </p:tav>
                                        <p:tav tm="100000">
                                          <p:val>
                                            <p:strVal val="#ppt_y"/>
                                          </p:val>
                                        </p:tav>
                                      </p:tavLst>
                                    </p:anim>
                                  </p:childTnLst>
                                </p:cTn>
                              </p:par>
                            </p:childTnLst>
                          </p:cTn>
                        </p:par>
                        <p:par>
                          <p:cTn id="16" fill="hold" nodeType="afterGroup">
                            <p:stCondLst>
                              <p:cond delay="4500"/>
                            </p:stCondLst>
                            <p:childTnLst>
                              <p:par>
                                <p:cTn id="17" presetID="2" presetClass="entr" presetSubtype="12" fill="hold" grpId="0" nodeType="afterEffect">
                                  <p:stCondLst>
                                    <p:cond delay="5000"/>
                                  </p:stCondLst>
                                  <p:childTnLst>
                                    <p:set>
                                      <p:cBhvr>
                                        <p:cTn id="18" dur="1" fill="hold">
                                          <p:stCondLst>
                                            <p:cond delay="0"/>
                                          </p:stCondLst>
                                        </p:cTn>
                                        <p:tgtEl>
                                          <p:spTgt spid="9224"/>
                                        </p:tgtEl>
                                        <p:attrNameLst>
                                          <p:attrName>style.visibility</p:attrName>
                                        </p:attrNameLst>
                                      </p:cBhvr>
                                      <p:to>
                                        <p:strVal val="visible"/>
                                      </p:to>
                                    </p:set>
                                    <p:anim calcmode="lin" valueType="num">
                                      <p:cBhvr additive="base">
                                        <p:cTn id="19" dur="500" fill="hold"/>
                                        <p:tgtEl>
                                          <p:spTgt spid="9224"/>
                                        </p:tgtEl>
                                        <p:attrNameLst>
                                          <p:attrName>ppt_x</p:attrName>
                                        </p:attrNameLst>
                                      </p:cBhvr>
                                      <p:tavLst>
                                        <p:tav tm="0">
                                          <p:val>
                                            <p:strVal val="0-#ppt_w/2"/>
                                          </p:val>
                                        </p:tav>
                                        <p:tav tm="100000">
                                          <p:val>
                                            <p:strVal val="#ppt_x"/>
                                          </p:val>
                                        </p:tav>
                                      </p:tavLst>
                                    </p:anim>
                                    <p:anim calcmode="lin" valueType="num">
                                      <p:cBhvr additive="base">
                                        <p:cTn id="20" dur="500" fill="hold"/>
                                        <p:tgtEl>
                                          <p:spTgt spid="9224"/>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10000"/>
                            </p:stCondLst>
                            <p:childTnLst>
                              <p:par>
                                <p:cTn id="22" presetID="2" presetClass="entr" presetSubtype="3" fill="hold" grpId="0" nodeType="afterEffect">
                                  <p:stCondLst>
                                    <p:cond delay="5000"/>
                                  </p:stCondLst>
                                  <p:childTnLst>
                                    <p:set>
                                      <p:cBhvr>
                                        <p:cTn id="23" dur="1" fill="hold">
                                          <p:stCondLst>
                                            <p:cond delay="0"/>
                                          </p:stCondLst>
                                        </p:cTn>
                                        <p:tgtEl>
                                          <p:spTgt spid="9225"/>
                                        </p:tgtEl>
                                        <p:attrNameLst>
                                          <p:attrName>style.visibility</p:attrName>
                                        </p:attrNameLst>
                                      </p:cBhvr>
                                      <p:to>
                                        <p:strVal val="visible"/>
                                      </p:to>
                                    </p:set>
                                    <p:anim calcmode="lin" valueType="num">
                                      <p:cBhvr additive="base">
                                        <p:cTn id="24" dur="500" fill="hold"/>
                                        <p:tgtEl>
                                          <p:spTgt spid="9225"/>
                                        </p:tgtEl>
                                        <p:attrNameLst>
                                          <p:attrName>ppt_x</p:attrName>
                                        </p:attrNameLst>
                                      </p:cBhvr>
                                      <p:tavLst>
                                        <p:tav tm="0">
                                          <p:val>
                                            <p:strVal val="1+#ppt_w/2"/>
                                          </p:val>
                                        </p:tav>
                                        <p:tav tm="100000">
                                          <p:val>
                                            <p:strVal val="#ppt_x"/>
                                          </p:val>
                                        </p:tav>
                                      </p:tavLst>
                                    </p:anim>
                                    <p:anim calcmode="lin" valueType="num">
                                      <p:cBhvr additive="base">
                                        <p:cTn id="25" dur="500" fill="hold"/>
                                        <p:tgtEl>
                                          <p:spTgt spid="9225"/>
                                        </p:tgtEl>
                                        <p:attrNameLst>
                                          <p:attrName>ppt_y</p:attrName>
                                        </p:attrNameLst>
                                      </p:cBhvr>
                                      <p:tavLst>
                                        <p:tav tm="0">
                                          <p:val>
                                            <p:strVal val="0-#ppt_h/2"/>
                                          </p:val>
                                        </p:tav>
                                        <p:tav tm="100000">
                                          <p:val>
                                            <p:strVal val="#ppt_y"/>
                                          </p:val>
                                        </p:tav>
                                      </p:tavLst>
                                    </p:anim>
                                  </p:childTnLst>
                                </p:cTn>
                              </p:par>
                            </p:childTnLst>
                          </p:cTn>
                        </p:par>
                        <p:par>
                          <p:cTn id="26" fill="hold" nodeType="afterGroup">
                            <p:stCondLst>
                              <p:cond delay="15500"/>
                            </p:stCondLst>
                            <p:childTnLst>
                              <p:par>
                                <p:cTn id="27" presetID="2" presetClass="entr" presetSubtype="6" fill="hold" grpId="0" nodeType="afterEffect">
                                  <p:stCondLst>
                                    <p:cond delay="5000"/>
                                  </p:stCondLst>
                                  <p:childTnLst>
                                    <p:set>
                                      <p:cBhvr>
                                        <p:cTn id="28" dur="1" fill="hold">
                                          <p:stCondLst>
                                            <p:cond delay="0"/>
                                          </p:stCondLst>
                                        </p:cTn>
                                        <p:tgtEl>
                                          <p:spTgt spid="9226"/>
                                        </p:tgtEl>
                                        <p:attrNameLst>
                                          <p:attrName>style.visibility</p:attrName>
                                        </p:attrNameLst>
                                      </p:cBhvr>
                                      <p:to>
                                        <p:strVal val="visible"/>
                                      </p:to>
                                    </p:set>
                                    <p:anim calcmode="lin" valueType="num">
                                      <p:cBhvr additive="base">
                                        <p:cTn id="29" dur="500" fill="hold"/>
                                        <p:tgtEl>
                                          <p:spTgt spid="9226"/>
                                        </p:tgtEl>
                                        <p:attrNameLst>
                                          <p:attrName>ppt_x</p:attrName>
                                        </p:attrNameLst>
                                      </p:cBhvr>
                                      <p:tavLst>
                                        <p:tav tm="0">
                                          <p:val>
                                            <p:strVal val="1+#ppt_w/2"/>
                                          </p:val>
                                        </p:tav>
                                        <p:tav tm="100000">
                                          <p:val>
                                            <p:strVal val="#ppt_x"/>
                                          </p:val>
                                        </p:tav>
                                      </p:tavLst>
                                    </p:anim>
                                    <p:anim calcmode="lin" valueType="num">
                                      <p:cBhvr additive="base">
                                        <p:cTn id="30" dur="500" fill="hold"/>
                                        <p:tgtEl>
                                          <p:spTgt spid="92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autoUpdateAnimBg="0"/>
      <p:bldP spid="9224" grpId="0" autoUpdateAnimBg="0"/>
      <p:bldP spid="9225" grpId="0" autoUpdateAnimBg="0"/>
      <p:bldP spid="9226" grpId="0" autoUpdateAnimBg="0"/>
    </p:bldLst>
  </p:timing>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782F40"/>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5182</TotalTime>
  <Words>5336</Words>
  <Application>Microsoft Office PowerPoint</Application>
  <PresentationFormat>On-screen Show (4:3)</PresentationFormat>
  <Paragraphs>508</Paragraphs>
  <Slides>31</Slides>
  <Notes>29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37" baseType="lpstr">
      <vt:lpstr>Arial</vt:lpstr>
      <vt:lpstr>Calibri</vt:lpstr>
      <vt:lpstr>Times New Roman</vt:lpstr>
      <vt:lpstr>Office Theme</vt:lpstr>
      <vt:lpstr>Microsoft Clip Gallery</vt:lpstr>
      <vt:lpstr>Microsoft Word 97 - 2003 Document</vt:lpstr>
      <vt:lpstr>Performance Based  Contracting</vt:lpstr>
      <vt:lpstr>Adopting A Performance  Mindset</vt:lpstr>
      <vt:lpstr>Basic Requirements</vt:lpstr>
      <vt:lpstr>PowerPoint Presentation</vt:lpstr>
      <vt:lpstr>PowerPoint Presentation</vt:lpstr>
      <vt:lpstr>Making a Contract Performance Based Key Attributes</vt:lpstr>
      <vt:lpstr>PowerPoint Presentation</vt:lpstr>
      <vt:lpstr>Making a Contract Performance Based </vt:lpstr>
      <vt:lpstr>PowerPoint Presentation</vt:lpstr>
      <vt:lpstr>Step I: Planning Understanding Achievement Goals Primary Goals</vt:lpstr>
      <vt:lpstr>Step I: Planning Understanding Achievement Goals </vt:lpstr>
      <vt:lpstr>Step I: Planning Understanding Achievement Goals </vt:lpstr>
      <vt:lpstr>Step I: Planning Understanding Achievement Goals Relationship with Vendors</vt:lpstr>
      <vt:lpstr>Step I: Planning Understanding Achievement Goals Criteria Assessment</vt:lpstr>
      <vt:lpstr>Step I: Planning Understanding Achievement Goals Potential Pitfalls</vt:lpstr>
      <vt:lpstr>Step I: Planning Risk Management</vt:lpstr>
      <vt:lpstr>Step I: Planning Stages in Managing Risk</vt:lpstr>
      <vt:lpstr>Step I: Planning Understanding Achievement Goals Avoiding Pitfalls</vt:lpstr>
      <vt:lpstr>PowerPoint Presentation</vt:lpstr>
      <vt:lpstr>Step II: Acquisition Strategy Making Performance Based Partnerships Establishing a Baseline</vt:lpstr>
      <vt:lpstr>Step II: Acquisition Strategy Making Performance Based Partnerships Developing Performance Goals</vt:lpstr>
      <vt:lpstr>Step II: Acquisition Strategy Making Performance Based Partnerships Detailed Scope of Work</vt:lpstr>
      <vt:lpstr>Step II: Acquisition Strategy Making Performance Based Partnerships Contract Negotiation</vt:lpstr>
      <vt:lpstr>Step II: Acquisition Strategy Making Performance Based Partnerships Developing Performance Goals</vt:lpstr>
      <vt:lpstr>Step III: Contract Management Contract Manager Role/Responsibilities </vt:lpstr>
      <vt:lpstr>Step III: Contract Management Contract Manager Role/Responsibilities </vt:lpstr>
      <vt:lpstr>Step III: Contract Management Creating Incentives</vt:lpstr>
      <vt:lpstr>Step III: Contract Management Skillset Requirements </vt:lpstr>
      <vt:lpstr>Step IV: Monitoring Monitoring Principles</vt:lpstr>
      <vt:lpstr>Step IV: Monitoring Monitoring Principles</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R. Robbins</dc:creator>
  <cp:lastModifiedBy>Ian Robbins</cp:lastModifiedBy>
  <cp:revision>293</cp:revision>
  <cp:lastPrinted>2014-06-12T13:11:33Z</cp:lastPrinted>
  <dcterms:created xsi:type="dcterms:W3CDTF">2011-05-26T14:27:30Z</dcterms:created>
  <dcterms:modified xsi:type="dcterms:W3CDTF">2014-11-24T15:37:08Z</dcterms:modified>
</cp:coreProperties>
</file>