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3" r:id="rId2"/>
    <p:sldId id="317" r:id="rId3"/>
    <p:sldId id="316" r:id="rId4"/>
    <p:sldId id="315" r:id="rId5"/>
    <p:sldId id="319" r:id="rId6"/>
    <p:sldId id="320" r:id="rId7"/>
    <p:sldId id="314" r:id="rId8"/>
    <p:sldId id="321" r:id="rId9"/>
    <p:sldId id="318" r:id="rId10"/>
    <p:sldId id="322" r:id="rId11"/>
    <p:sldId id="32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2823AEA-B062-4C27-963C-A871DD80BFE4}">
          <p14:sldIdLst>
            <p14:sldId id="313"/>
            <p14:sldId id="317"/>
            <p14:sldId id="316"/>
            <p14:sldId id="315"/>
            <p14:sldId id="319"/>
            <p14:sldId id="320"/>
            <p14:sldId id="314"/>
            <p14:sldId id="321"/>
            <p14:sldId id="318"/>
            <p14:sldId id="322"/>
            <p14:sldId id="3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2633"/>
    <a:srgbClr val="CEB888"/>
    <a:srgbClr val="782F40"/>
    <a:srgbClr val="2C2A29"/>
    <a:srgbClr val="FFFFFF"/>
    <a:srgbClr val="C5B783"/>
    <a:srgbClr val="660033"/>
    <a:srgbClr val="FF6600"/>
    <a:srgbClr val="3333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5" autoAdjust="0"/>
    <p:restoredTop sz="94660"/>
  </p:normalViewPr>
  <p:slideViewPr>
    <p:cSldViewPr>
      <p:cViewPr varScale="1">
        <p:scale>
          <a:sx n="86" d="100"/>
          <a:sy n="86" d="100"/>
        </p:scale>
        <p:origin x="108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091" y="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19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1"/>
            <a:ext cx="3037840" cy="464819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461C4E91-D306-4D98-B14A-A8281536390A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4819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4819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7564D329-0521-43E6-8C3E-AC826CBB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33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19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19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F185DCF6-4374-4F59-825E-9C22BA42F7F8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79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19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19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B826C91C-07F6-4542-AB73-BC02179EA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30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9218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445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339599"/>
            <a:ext cx="9144000" cy="51840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95601"/>
            <a:ext cx="82296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6261027"/>
            <a:ext cx="9144000" cy="63575"/>
          </a:xfrm>
          <a:prstGeom prst="rect">
            <a:avLst/>
          </a:prstGeom>
          <a:solidFill>
            <a:srgbClr val="782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0" y="6179169"/>
            <a:ext cx="9144000" cy="69933"/>
          </a:xfrm>
          <a:prstGeom prst="rect">
            <a:avLst/>
          </a:prstGeom>
          <a:solidFill>
            <a:srgbClr val="CEB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 userDrawn="1"/>
        </p:nvSpPr>
        <p:spPr>
          <a:xfrm>
            <a:off x="7970416" y="6458839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kern="1200" dirty="0">
                <a:solidFill>
                  <a:srgbClr val="2C2A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Slide </a:t>
            </a:r>
            <a:fld id="{EF80C7B3-50C1-40A2-9411-E5A41289B86D}" type="slidenum">
              <a:rPr lang="en-US" sz="1200" kern="1200" smtClean="0">
                <a:solidFill>
                  <a:srgbClr val="2C2A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lang="en-US" sz="1200" kern="1200" dirty="0">
              <a:solidFill>
                <a:srgbClr val="2C2A2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76200"/>
            <a:ext cx="2697523" cy="5575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00" y="6340151"/>
            <a:ext cx="1752600" cy="45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94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C2A2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2C2A2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C2A2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2C2A2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C2A2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C2A2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2209800"/>
            <a:ext cx="8534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Processing Receipts</a:t>
            </a:r>
            <a:endParaRPr lang="en-US" sz="4000" b="1" dirty="0">
              <a:solidFill>
                <a:srgbClr val="782F4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4831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9059" y="240226"/>
            <a:ext cx="4508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862633"/>
                </a:solidFill>
              </a:rPr>
              <a:t>Steps to </a:t>
            </a:r>
            <a:r>
              <a:rPr lang="en-US" sz="2400" b="1" dirty="0" smtClean="0">
                <a:solidFill>
                  <a:srgbClr val="862633"/>
                </a:solidFill>
              </a:rPr>
              <a:t>Cancel </a:t>
            </a:r>
            <a:r>
              <a:rPr lang="en-US" sz="2400" b="1" dirty="0">
                <a:solidFill>
                  <a:srgbClr val="862633"/>
                </a:solidFill>
              </a:rPr>
              <a:t>a Receipt </a:t>
            </a:r>
            <a:r>
              <a:rPr lang="en-US" sz="2400" b="1" dirty="0" smtClean="0">
                <a:solidFill>
                  <a:srgbClr val="862633"/>
                </a:solidFill>
              </a:rPr>
              <a:t>in OMNI</a:t>
            </a:r>
            <a:endParaRPr lang="en-US" sz="2400" b="1" dirty="0">
              <a:solidFill>
                <a:srgbClr val="86263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" y="852765"/>
            <a:ext cx="6655273" cy="234763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352800"/>
            <a:ext cx="3381375" cy="105716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3604794"/>
            <a:ext cx="5269301" cy="241458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ounded Rectangle 8"/>
          <p:cNvSpPr/>
          <p:nvPr/>
        </p:nvSpPr>
        <p:spPr>
          <a:xfrm>
            <a:off x="6096000" y="2514600"/>
            <a:ext cx="533400" cy="228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81000" y="4114800"/>
            <a:ext cx="685800" cy="228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848600" y="5257800"/>
            <a:ext cx="533400" cy="304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4077" y="4643735"/>
            <a:ext cx="350589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Click the red “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” at the right</a:t>
            </a:r>
          </a:p>
          <a:p>
            <a:r>
              <a:rPr lang="en-US" dirty="0" smtClean="0"/>
              <a:t>Answer “Yes” to the question that pops up</a:t>
            </a:r>
          </a:p>
          <a:p>
            <a:r>
              <a:rPr lang="en-US" dirty="0" smtClean="0"/>
              <a:t>Once done, the receipt is cancelled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742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233" y="1115102"/>
            <a:ext cx="5279725" cy="218001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14806" y="1115102"/>
            <a:ext cx="2833194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 the PO has several lines and you only want to cancel one item, just click the “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” to the right of that item.  If you want the entire receipt cancelled, click the red “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” at the top</a:t>
            </a:r>
            <a:endParaRPr lang="en-US" dirty="0"/>
          </a:p>
          <a:p>
            <a:r>
              <a:rPr lang="en-US" dirty="0" smtClean="0"/>
              <a:t>This example shows the cancellation of line #2 only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077200" y="2286000"/>
            <a:ext cx="304800" cy="685800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64810"/>
            <a:ext cx="5464882" cy="231539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ounded Rectangle 8"/>
          <p:cNvSpPr/>
          <p:nvPr/>
        </p:nvSpPr>
        <p:spPr>
          <a:xfrm>
            <a:off x="5965162" y="1410173"/>
            <a:ext cx="304801" cy="228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14109" y="5410200"/>
            <a:ext cx="5181600" cy="228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1256" y="119720"/>
            <a:ext cx="62153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862633"/>
                </a:solidFill>
              </a:rPr>
              <a:t>Cancel a line on </a:t>
            </a:r>
            <a:r>
              <a:rPr lang="en-US" sz="2400" b="1" dirty="0">
                <a:solidFill>
                  <a:srgbClr val="862633"/>
                </a:solidFill>
              </a:rPr>
              <a:t>a </a:t>
            </a:r>
            <a:r>
              <a:rPr lang="en-US" sz="2400" b="1" dirty="0" smtClean="0">
                <a:solidFill>
                  <a:srgbClr val="862633"/>
                </a:solidFill>
              </a:rPr>
              <a:t>Receipt in OMNI</a:t>
            </a:r>
            <a:endParaRPr lang="en-US" sz="2400" b="1" dirty="0">
              <a:solidFill>
                <a:srgbClr val="862633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3868873"/>
            <a:ext cx="3128614" cy="97814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Rounded Rectangle 1"/>
          <p:cNvSpPr/>
          <p:nvPr/>
        </p:nvSpPr>
        <p:spPr>
          <a:xfrm>
            <a:off x="5943600" y="4499390"/>
            <a:ext cx="685800" cy="34762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4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91582"/>
            <a:ext cx="556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862633"/>
                </a:solidFill>
              </a:rPr>
              <a:t>Processing Receipts on Purchase Orders</a:t>
            </a:r>
            <a:endParaRPr lang="en-US" sz="2400" b="1" dirty="0">
              <a:solidFill>
                <a:srgbClr val="8626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524000"/>
            <a:ext cx="7239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goods that were ordered using a Purchase Order (PO) are physically received in the department or contractual services ordered on a PO have been performed, you should go into OMNI Financials to process a receipt for the goods and/or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Since OMNI is our financial system, receipts are processed in OMNI to allow payments to be made from </a:t>
            </a:r>
            <a:r>
              <a:rPr lang="en-US" dirty="0" smtClean="0"/>
              <a:t>OMNI, even if the requisition was created in SpearMart.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By processing a receipt in OMNI, you are certifying that all goods and/or services listed on the receipt are received and/or completed and the supplier is due payment for those items/lines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only want to process a receipt for the quantity of items shipped or lines for services performed, so FSU does not pay for items that FSU did not get or services not yet performed</a:t>
            </a:r>
          </a:p>
        </p:txBody>
      </p:sp>
    </p:spTree>
    <p:extLst>
      <p:ext uri="{BB962C8B-B14F-4D97-AF65-F5344CB8AC3E}">
        <p14:creationId xmlns:p14="http://schemas.microsoft.com/office/powerpoint/2010/main" val="972881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91582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862633"/>
                </a:solidFill>
              </a:rPr>
              <a:t>Steps to Process </a:t>
            </a:r>
            <a:r>
              <a:rPr lang="en-US" sz="2400" b="1" dirty="0">
                <a:solidFill>
                  <a:srgbClr val="862633"/>
                </a:solidFill>
              </a:rPr>
              <a:t>a Receipt on a </a:t>
            </a:r>
            <a:r>
              <a:rPr lang="en-US" sz="2400" b="1" dirty="0" smtClean="0">
                <a:solidFill>
                  <a:srgbClr val="862633"/>
                </a:solidFill>
              </a:rPr>
              <a:t>Line Item PO</a:t>
            </a:r>
            <a:endParaRPr lang="en-US" sz="2400" b="1" dirty="0">
              <a:solidFill>
                <a:srgbClr val="86263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865712"/>
            <a:ext cx="2262580" cy="311973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854347"/>
            <a:ext cx="3124200" cy="248584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7312" y="3632377"/>
            <a:ext cx="4395787" cy="239420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52400" y="86571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44122" y="94135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72622" y="363237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62000" y="3793290"/>
            <a:ext cx="838200" cy="18466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486400" y="2688823"/>
            <a:ext cx="1119580" cy="304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480932" y="5664165"/>
            <a:ext cx="8382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4370819"/>
            <a:ext cx="410457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Log into </a:t>
            </a:r>
            <a:r>
              <a:rPr lang="en-US" dirty="0" err="1" smtClean="0"/>
              <a:t>myFSU</a:t>
            </a:r>
            <a:r>
              <a:rPr lang="en-US" dirty="0" smtClean="0"/>
              <a:t>&gt;Financials</a:t>
            </a:r>
          </a:p>
          <a:p>
            <a:r>
              <a:rPr lang="en-US" dirty="0" smtClean="0"/>
              <a:t>Go to Purchasing&gt;Receipts&gt;Add/Update Receipts</a:t>
            </a:r>
          </a:p>
          <a:p>
            <a:r>
              <a:rPr lang="en-US" dirty="0" smtClean="0"/>
              <a:t>Click “Add”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9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895600"/>
            <a:ext cx="6998024" cy="29432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381000" y="304800"/>
            <a:ext cx="5808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862633"/>
                </a:solidFill>
              </a:rPr>
              <a:t>Steps to Process a Receipt on a Line Item PO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362200" y="3886200"/>
            <a:ext cx="1676400" cy="228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990600"/>
            <a:ext cx="715042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When the search page comes up, </a:t>
            </a:r>
            <a:r>
              <a:rPr lang="en-US" b="1" dirty="0" smtClean="0"/>
              <a:t>remove</a:t>
            </a:r>
            <a:r>
              <a:rPr lang="en-US" dirty="0" smtClean="0"/>
              <a:t> all information </a:t>
            </a:r>
            <a:r>
              <a:rPr lang="en-US" b="1" dirty="0" smtClean="0"/>
              <a:t>except</a:t>
            </a:r>
            <a:r>
              <a:rPr lang="en-US" dirty="0" smtClean="0"/>
              <a:t> the PO Unit (FSU01), and the ID (PO Number).  </a:t>
            </a:r>
            <a:endParaRPr lang="en-US" dirty="0"/>
          </a:p>
          <a:p>
            <a:r>
              <a:rPr lang="en-US" dirty="0" smtClean="0"/>
              <a:t>Be sure the </a:t>
            </a:r>
            <a:r>
              <a:rPr lang="en-US" b="1" dirty="0" smtClean="0"/>
              <a:t>Ship To</a:t>
            </a:r>
            <a:r>
              <a:rPr lang="en-US" dirty="0" smtClean="0"/>
              <a:t> field, </a:t>
            </a:r>
            <a:r>
              <a:rPr lang="en-US" b="1" dirty="0" smtClean="0"/>
              <a:t>Days +/- Today</a:t>
            </a:r>
            <a:r>
              <a:rPr lang="en-US" dirty="0" smtClean="0"/>
              <a:t>, and </a:t>
            </a:r>
            <a:r>
              <a:rPr lang="en-US" b="1" dirty="0" smtClean="0"/>
              <a:t>Start Date </a:t>
            </a:r>
            <a:r>
              <a:rPr lang="en-US" dirty="0" smtClean="0"/>
              <a:t>fields are completely empty!</a:t>
            </a:r>
          </a:p>
          <a:p>
            <a:r>
              <a:rPr lang="en-US" dirty="0" smtClean="0"/>
              <a:t>Click Search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990600" y="5181600"/>
            <a:ext cx="12192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78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808463"/>
            <a:ext cx="5791200" cy="191207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672" y="3283671"/>
            <a:ext cx="6248400" cy="264771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258337" y="183066"/>
            <a:ext cx="5808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862633"/>
                </a:solidFill>
              </a:rPr>
              <a:t>Steps to Process a Receipt on a Line Item PO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72200" y="808463"/>
            <a:ext cx="2743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Select boxes next to lines to be received</a:t>
            </a:r>
          </a:p>
          <a:p>
            <a:r>
              <a:rPr lang="en-US" dirty="0" smtClean="0"/>
              <a:t>Click “Ok”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58337" y="1371600"/>
            <a:ext cx="351263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58337" y="2468136"/>
            <a:ext cx="503663" cy="25239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52401" y="5715000"/>
            <a:ext cx="609600" cy="24940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05600" y="2468136"/>
            <a:ext cx="20574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Update quantities </a:t>
            </a:r>
            <a:r>
              <a:rPr lang="en-US" dirty="0" smtClean="0"/>
              <a:t>as needed to reflect the actual quantity or amount physically received</a:t>
            </a:r>
          </a:p>
          <a:p>
            <a:r>
              <a:rPr lang="en-US" dirty="0" smtClean="0"/>
              <a:t>Click “Save”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872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8337" y="183066"/>
            <a:ext cx="5808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862633"/>
                </a:solidFill>
              </a:rPr>
              <a:t>Steps to Process a Receipt on a Line Item PO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873" y="1295400"/>
            <a:ext cx="5567362" cy="357951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ounded Rectangle 5"/>
          <p:cNvSpPr/>
          <p:nvPr/>
        </p:nvSpPr>
        <p:spPr>
          <a:xfrm>
            <a:off x="1219200" y="2362200"/>
            <a:ext cx="1295400" cy="152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77000" y="2590800"/>
            <a:ext cx="2057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Receipt Number is located here after receipt is saved</a:t>
            </a:r>
          </a:p>
        </p:txBody>
      </p:sp>
    </p:spTree>
    <p:extLst>
      <p:ext uri="{BB962C8B-B14F-4D97-AF65-F5344CB8AC3E}">
        <p14:creationId xmlns:p14="http://schemas.microsoft.com/office/powerpoint/2010/main" val="587244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8445" y="366374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862633"/>
                </a:solidFill>
              </a:rPr>
              <a:t>Process a Receipt on a Blanket PO </a:t>
            </a:r>
            <a:endParaRPr lang="en-US" sz="2800" b="1" dirty="0" smtClean="0">
              <a:solidFill>
                <a:srgbClr val="862633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380" y="3237017"/>
            <a:ext cx="4676638" cy="196567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4697" y="4664987"/>
            <a:ext cx="4514114" cy="13944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571500" y="1241181"/>
            <a:ext cx="800100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Log into </a:t>
            </a:r>
            <a:r>
              <a:rPr lang="en-US" sz="1600" dirty="0" err="1" smtClean="0"/>
              <a:t>myFSU</a:t>
            </a:r>
            <a:r>
              <a:rPr lang="en-US" sz="1600" dirty="0" smtClean="0"/>
              <a:t>&gt;Financials</a:t>
            </a:r>
          </a:p>
          <a:p>
            <a:r>
              <a:rPr lang="en-US" sz="1600" dirty="0" smtClean="0"/>
              <a:t>Go to Purchasing&gt;Receipts&gt;Add/Update Receipts</a:t>
            </a:r>
          </a:p>
          <a:p>
            <a:r>
              <a:rPr lang="en-US" sz="1600" dirty="0" smtClean="0"/>
              <a:t>Click “Add” </a:t>
            </a:r>
          </a:p>
          <a:p>
            <a:r>
              <a:rPr lang="en-US" sz="1600" dirty="0"/>
              <a:t>When the search page comes up, </a:t>
            </a:r>
            <a:r>
              <a:rPr lang="en-US" sz="1600" b="1" dirty="0"/>
              <a:t>remove</a:t>
            </a:r>
            <a:r>
              <a:rPr lang="en-US" sz="1600" dirty="0"/>
              <a:t> all information </a:t>
            </a:r>
            <a:r>
              <a:rPr lang="en-US" sz="1600" b="1" dirty="0"/>
              <a:t>except</a:t>
            </a:r>
            <a:r>
              <a:rPr lang="en-US" sz="1600" dirty="0"/>
              <a:t> the PO Unit (FSU01), and the ID (PO Number).  </a:t>
            </a:r>
          </a:p>
          <a:p>
            <a:r>
              <a:rPr lang="en-US" sz="1600" dirty="0"/>
              <a:t>Be sure the </a:t>
            </a:r>
            <a:r>
              <a:rPr lang="en-US" sz="1600" b="1" dirty="0"/>
              <a:t>Ship To field, Days +/- Today, and Start Date </a:t>
            </a:r>
            <a:r>
              <a:rPr lang="en-US" sz="1600" dirty="0"/>
              <a:t>fields are completely empty!</a:t>
            </a:r>
          </a:p>
          <a:p>
            <a:r>
              <a:rPr lang="en-US" sz="1600" dirty="0"/>
              <a:t>Click </a:t>
            </a:r>
            <a:r>
              <a:rPr lang="en-US" sz="1600" dirty="0" smtClean="0"/>
              <a:t>“Search”</a:t>
            </a:r>
            <a:endParaRPr lang="en-US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4267200" y="5764671"/>
            <a:ext cx="609600" cy="35793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35668" y="3733800"/>
            <a:ext cx="14859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13732" y="4961100"/>
            <a:ext cx="685800" cy="304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87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7053"/>
            <a:ext cx="5181600" cy="14962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7838" y="1828800"/>
            <a:ext cx="5218771" cy="17606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3710010"/>
            <a:ext cx="4565609" cy="236668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304800" y="2383656"/>
            <a:ext cx="281940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total amount on the PO will come up. </a:t>
            </a:r>
          </a:p>
          <a:p>
            <a:r>
              <a:rPr lang="en-US" dirty="0" smtClean="0"/>
              <a:t>Update the quantity to match the receipt/invoice you are receiving against. </a:t>
            </a:r>
          </a:p>
          <a:p>
            <a:r>
              <a:rPr lang="en-US" dirty="0" smtClean="0"/>
              <a:t>Click “Save” and your receipt ID will come up.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7086600" y="2590800"/>
            <a:ext cx="10668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953000" y="4114800"/>
            <a:ext cx="1066800" cy="228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429000" y="975165"/>
            <a:ext cx="685800" cy="24403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21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81000"/>
            <a:ext cx="4508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862633"/>
                </a:solidFill>
              </a:rPr>
              <a:t>Steps to </a:t>
            </a:r>
            <a:r>
              <a:rPr lang="en-US" sz="2400" b="1" dirty="0" smtClean="0">
                <a:solidFill>
                  <a:srgbClr val="862633"/>
                </a:solidFill>
              </a:rPr>
              <a:t>Cancel </a:t>
            </a:r>
            <a:r>
              <a:rPr lang="en-US" sz="2400" b="1" dirty="0">
                <a:solidFill>
                  <a:srgbClr val="862633"/>
                </a:solidFill>
              </a:rPr>
              <a:t>a Receipt </a:t>
            </a:r>
            <a:r>
              <a:rPr lang="en-US" sz="2400" b="1" dirty="0" smtClean="0">
                <a:solidFill>
                  <a:srgbClr val="862633"/>
                </a:solidFill>
              </a:rPr>
              <a:t>in OMNI</a:t>
            </a:r>
            <a:endParaRPr lang="en-US" sz="2400" b="1" dirty="0">
              <a:solidFill>
                <a:srgbClr val="86263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799" y="1143000"/>
            <a:ext cx="3243263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Sometimes it is necessary to cancel a receipt to allow a change request or if an item was returned to the supplier, etc.</a:t>
            </a:r>
          </a:p>
          <a:p>
            <a:r>
              <a:rPr lang="en-US" dirty="0" smtClean="0"/>
              <a:t>You cannot cancel a receipt if a payment was already made using that receipt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1120698"/>
            <a:ext cx="4224337" cy="447069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ounded Rectangle 4"/>
          <p:cNvSpPr/>
          <p:nvPr/>
        </p:nvSpPr>
        <p:spPr>
          <a:xfrm>
            <a:off x="5486400" y="3451324"/>
            <a:ext cx="990600" cy="2062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798" y="3449464"/>
            <a:ext cx="3243263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cancel the receipt, go to </a:t>
            </a:r>
            <a:r>
              <a:rPr lang="en-US" dirty="0" err="1" smtClean="0"/>
              <a:t>myFSU</a:t>
            </a:r>
            <a:r>
              <a:rPr lang="en-US" dirty="0" smtClean="0"/>
              <a:t>&gt;Purchasing&gt;Receipts&gt;Add/Update Receipt, click the “Find an Existing Value” tab and enter the PO number or the Receipt number in the appropriate fields, then click “Search”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191000" y="4953000"/>
            <a:ext cx="5334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191000" y="1981200"/>
            <a:ext cx="1143000" cy="304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8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82F4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11870</TotalTime>
  <Words>565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Processing Receipts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R. Robbins</dc:creator>
  <cp:lastModifiedBy>Milburn, Nancy</cp:lastModifiedBy>
  <cp:revision>423</cp:revision>
  <cp:lastPrinted>2017-04-21T19:27:53Z</cp:lastPrinted>
  <dcterms:created xsi:type="dcterms:W3CDTF">2011-05-26T14:27:30Z</dcterms:created>
  <dcterms:modified xsi:type="dcterms:W3CDTF">2017-05-26T15:55:24Z</dcterms:modified>
</cp:coreProperties>
</file>