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313" r:id="rId2"/>
    <p:sldId id="317" r:id="rId3"/>
    <p:sldId id="318" r:id="rId4"/>
    <p:sldId id="319" r:id="rId5"/>
    <p:sldId id="320" r:id="rId6"/>
    <p:sldId id="321" r:id="rId7"/>
    <p:sldId id="322" r:id="rId8"/>
    <p:sldId id="323" r:id="rId9"/>
    <p:sldId id="32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3AEA-B062-4C27-963C-A871DD80BFE4}">
          <p14:sldIdLst>
            <p14:sldId id="313"/>
            <p14:sldId id="317"/>
            <p14:sldId id="318"/>
            <p14:sldId id="319"/>
            <p14:sldId id="320"/>
            <p14:sldId id="321"/>
            <p14:sldId id="322"/>
            <p14:sldId id="323"/>
            <p14:sldId id="32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62633"/>
    <a:srgbClr val="CEB888"/>
    <a:srgbClr val="782F40"/>
    <a:srgbClr val="2C2A29"/>
    <a:srgbClr val="C5B783"/>
    <a:srgbClr val="660033"/>
    <a:srgbClr val="FF6600"/>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autoAdjust="0"/>
    <p:restoredTop sz="94660"/>
  </p:normalViewPr>
  <p:slideViewPr>
    <p:cSldViewPr>
      <p:cViewPr varScale="1">
        <p:scale>
          <a:sx n="102" d="100"/>
          <a:sy n="102" d="100"/>
        </p:scale>
        <p:origin x="408" y="102"/>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3091"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19"/>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4819"/>
          </a:xfrm>
          <a:prstGeom prst="rect">
            <a:avLst/>
          </a:prstGeom>
        </p:spPr>
        <p:txBody>
          <a:bodyPr vert="horz" lIns="93170" tIns="46586" rIns="93170" bIns="46586" rtlCol="0"/>
          <a:lstStyle>
            <a:lvl1pPr algn="r">
              <a:defRPr sz="1200"/>
            </a:lvl1pPr>
          </a:lstStyle>
          <a:p>
            <a:fld id="{461C4E91-D306-4D98-B14A-A8281536390A}" type="datetimeFigureOut">
              <a:rPr lang="en-US" smtClean="0"/>
              <a:t>5/24/2017</a:t>
            </a:fld>
            <a:endParaRPr lang="en-US"/>
          </a:p>
        </p:txBody>
      </p:sp>
      <p:sp>
        <p:nvSpPr>
          <p:cNvPr id="4" name="Footer Placeholder 3"/>
          <p:cNvSpPr>
            <a:spLocks noGrp="1"/>
          </p:cNvSpPr>
          <p:nvPr>
            <p:ph type="ftr" sz="quarter" idx="2"/>
          </p:nvPr>
        </p:nvSpPr>
        <p:spPr>
          <a:xfrm>
            <a:off x="1" y="8829968"/>
            <a:ext cx="3037840" cy="464819"/>
          </a:xfrm>
          <a:prstGeom prst="rect">
            <a:avLst/>
          </a:prstGeom>
        </p:spPr>
        <p:txBody>
          <a:bodyPr vert="horz" lIns="93170" tIns="46586" rIns="93170"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19"/>
          </a:xfrm>
          <a:prstGeom prst="rect">
            <a:avLst/>
          </a:prstGeom>
        </p:spPr>
        <p:txBody>
          <a:bodyPr vert="horz" lIns="93170" tIns="46586" rIns="93170" bIns="46586" rtlCol="0" anchor="b"/>
          <a:lstStyle>
            <a:lvl1pPr algn="r">
              <a:defRPr sz="1200"/>
            </a:lvl1pPr>
          </a:lstStyle>
          <a:p>
            <a:fld id="{7564D329-0521-43E6-8C3E-AC826CBBE495}" type="slidenum">
              <a:rPr lang="en-US" smtClean="0"/>
              <a:t>‹#›</a:t>
            </a:fld>
            <a:endParaRPr lang="en-US"/>
          </a:p>
        </p:txBody>
      </p:sp>
    </p:spTree>
    <p:extLst>
      <p:ext uri="{BB962C8B-B14F-4D97-AF65-F5344CB8AC3E}">
        <p14:creationId xmlns:p14="http://schemas.microsoft.com/office/powerpoint/2010/main" val="328013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19"/>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9" y="1"/>
            <a:ext cx="3037840" cy="464819"/>
          </a:xfrm>
          <a:prstGeom prst="rect">
            <a:avLst/>
          </a:prstGeom>
        </p:spPr>
        <p:txBody>
          <a:bodyPr vert="horz" lIns="93170" tIns="46586" rIns="93170" bIns="46586" rtlCol="0"/>
          <a:lstStyle>
            <a:lvl1pPr algn="r">
              <a:defRPr sz="1200"/>
            </a:lvl1pPr>
          </a:lstStyle>
          <a:p>
            <a:fld id="{F185DCF6-4374-4F59-825E-9C22BA42F7F8}" type="datetimeFigureOut">
              <a:rPr lang="en-US" smtClean="0"/>
              <a:t>5/24/2017</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2"/>
            <a:ext cx="5608320" cy="4183379"/>
          </a:xfrm>
          <a:prstGeom prst="rect">
            <a:avLst/>
          </a:prstGeom>
        </p:spPr>
        <p:txBody>
          <a:bodyPr vert="horz" lIns="93170" tIns="46586" rIns="93170"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19"/>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19"/>
          </a:xfrm>
          <a:prstGeom prst="rect">
            <a:avLst/>
          </a:prstGeom>
        </p:spPr>
        <p:txBody>
          <a:bodyPr vert="horz" lIns="93170" tIns="46586" rIns="93170" bIns="46586" rtlCol="0" anchor="b"/>
          <a:lstStyle>
            <a:lvl1pPr algn="r">
              <a:defRPr sz="1200"/>
            </a:lvl1pPr>
          </a:lstStyle>
          <a:p>
            <a:fld id="{B826C91C-07F6-4542-AB73-BC02179EA8E3}" type="slidenum">
              <a:rPr lang="en-US" smtClean="0"/>
              <a:t>‹#›</a:t>
            </a:fld>
            <a:endParaRPr lang="en-US"/>
          </a:p>
        </p:txBody>
      </p:sp>
    </p:spTree>
    <p:extLst>
      <p:ext uri="{BB962C8B-B14F-4D97-AF65-F5344CB8AC3E}">
        <p14:creationId xmlns:p14="http://schemas.microsoft.com/office/powerpoint/2010/main" val="353823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9218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459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599"/>
            <a:ext cx="9144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447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895601"/>
            <a:ext cx="82296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flipV="1">
            <a:off x="0" y="6261027"/>
            <a:ext cx="9144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flipV="1">
            <a:off x="0" y="6179169"/>
            <a:ext cx="9144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7970416" y="6458839"/>
            <a:ext cx="755335" cy="276999"/>
          </a:xfrm>
          <a:prstGeom prst="rect">
            <a:avLst/>
          </a:prstGeom>
          <a:noFill/>
        </p:spPr>
        <p:txBody>
          <a:bodyPr wrap="none" rtlCol="0">
            <a:spAutoFit/>
          </a:bodyPr>
          <a:lstStyle/>
          <a:p>
            <a:r>
              <a:rPr lang="en-US" sz="1200" kern="1200" dirty="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77000" y="76200"/>
            <a:ext cx="2697523" cy="557582"/>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95700" y="6340151"/>
            <a:ext cx="1752600" cy="456845"/>
          </a:xfrm>
          <a:prstGeom prst="rect">
            <a:avLst/>
          </a:prstGeom>
        </p:spPr>
      </p:pic>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905000"/>
            <a:ext cx="8534400" cy="1470025"/>
          </a:xfrm>
        </p:spPr>
        <p:txBody>
          <a:bodyPr>
            <a:normAutofit/>
          </a:bodyPr>
          <a:lstStyle/>
          <a:p>
            <a:r>
              <a:rPr lang="en-US" sz="3200" b="1" dirty="0" smtClean="0">
                <a:solidFill>
                  <a:srgbClr val="782F40"/>
                </a:solidFill>
                <a:effectLst>
                  <a:outerShdw blurRad="50000" dist="30000" dir="5400000" algn="tl" rotWithShape="0">
                    <a:srgbClr val="000000">
                      <a:alpha val="30000"/>
                    </a:srgbClr>
                  </a:outerShdw>
                </a:effectLst>
              </a:rPr>
              <a:t>Setting Up Recurring Reports in SpearMart</a:t>
            </a:r>
            <a:endParaRPr lang="en-US" sz="3200" b="1" dirty="0">
              <a:solidFill>
                <a:srgbClr val="782F40"/>
              </a:solidFill>
              <a:effectLst>
                <a:outerShdw blurRad="50000" dist="30000" dir="5400000" algn="tl" rotWithShape="0">
                  <a:srgbClr val="000000">
                    <a:alpha val="30000"/>
                  </a:srgbClr>
                </a:outerShdw>
              </a:effectLst>
            </a:endParaRPr>
          </a:p>
        </p:txBody>
      </p:sp>
    </p:spTree>
    <p:extLst>
      <p:ext uri="{BB962C8B-B14F-4D97-AF65-F5344CB8AC3E}">
        <p14:creationId xmlns:p14="http://schemas.microsoft.com/office/powerpoint/2010/main" val="1114831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91582"/>
            <a:ext cx="4343400" cy="461665"/>
          </a:xfrm>
          <a:prstGeom prst="rect">
            <a:avLst/>
          </a:prstGeom>
        </p:spPr>
        <p:txBody>
          <a:bodyPr wrap="square">
            <a:spAutoFit/>
          </a:bodyPr>
          <a:lstStyle/>
          <a:p>
            <a:pPr algn="ctr"/>
            <a:r>
              <a:rPr lang="en-US" sz="2400" b="1" dirty="0" smtClean="0">
                <a:solidFill>
                  <a:srgbClr val="862633"/>
                </a:solidFill>
              </a:rPr>
              <a:t>Setting Up a Recurring Report</a:t>
            </a:r>
            <a:endParaRPr lang="en-US" sz="2400" b="1" dirty="0">
              <a:solidFill>
                <a:srgbClr val="862633"/>
              </a:solidFill>
            </a:endParaRPr>
          </a:p>
        </p:txBody>
      </p:sp>
      <p:sp>
        <p:nvSpPr>
          <p:cNvPr id="2" name="Rectangle 1"/>
          <p:cNvSpPr/>
          <p:nvPr/>
        </p:nvSpPr>
        <p:spPr>
          <a:xfrm>
            <a:off x="838200" y="1219200"/>
            <a:ext cx="7162800" cy="4154984"/>
          </a:xfrm>
          <a:prstGeom prst="rect">
            <a:avLst/>
          </a:prstGeom>
        </p:spPr>
        <p:txBody>
          <a:bodyPr wrap="square">
            <a:spAutoFit/>
          </a:bodyPr>
          <a:lstStyle/>
          <a:p>
            <a:r>
              <a:rPr lang="en-US" dirty="0" smtClean="0"/>
              <a:t>Export reports </a:t>
            </a:r>
            <a:r>
              <a:rPr lang="en-US" dirty="0"/>
              <a:t>can be scheduled to recur on a regular </a:t>
            </a:r>
            <a:r>
              <a:rPr lang="en-US" dirty="0" smtClean="0"/>
              <a:t>basis</a:t>
            </a:r>
            <a:endParaRPr lang="en-US" dirty="0"/>
          </a:p>
          <a:p>
            <a:r>
              <a:rPr lang="en-US" dirty="0" smtClean="0"/>
              <a:t>Saved </a:t>
            </a:r>
            <a:r>
              <a:rPr lang="en-US" dirty="0"/>
              <a:t>search exports can be scheduled to </a:t>
            </a:r>
            <a:r>
              <a:rPr lang="en-US" dirty="0" smtClean="0"/>
              <a:t>recur</a:t>
            </a:r>
            <a:endParaRPr lang="en-US" dirty="0"/>
          </a:p>
          <a:p>
            <a:r>
              <a:rPr lang="en-US" dirty="0" smtClean="0"/>
              <a:t>A </a:t>
            </a:r>
            <a:r>
              <a:rPr lang="en-US" dirty="0"/>
              <a:t>saved search that uses a data range of </a:t>
            </a:r>
            <a:r>
              <a:rPr lang="en-US" b="1" dirty="0"/>
              <a:t>Last Month</a:t>
            </a:r>
            <a:r>
              <a:rPr lang="en-US" dirty="0"/>
              <a:t> or </a:t>
            </a:r>
            <a:r>
              <a:rPr lang="en-US" b="1" dirty="0"/>
              <a:t>Last Week </a:t>
            </a:r>
            <a:r>
              <a:rPr lang="en-US" dirty="0"/>
              <a:t>is eligible for recurring exports.</a:t>
            </a:r>
          </a:p>
          <a:p>
            <a:pPr lvl="1"/>
            <a:r>
              <a:rPr lang="en-US" sz="1500" b="1" dirty="0"/>
              <a:t>Last Month </a:t>
            </a:r>
            <a:r>
              <a:rPr lang="en-US" sz="1500" dirty="0"/>
              <a:t>- When you create a recurrence on a saved search with a date range of Last Month, a monthly export is created.  Monthly extracts should be available on the 2nd of each month.</a:t>
            </a:r>
          </a:p>
          <a:p>
            <a:pPr lvl="1"/>
            <a:r>
              <a:rPr lang="en-US" sz="1500" b="1" dirty="0"/>
              <a:t>Last Week (Sun – Sat) </a:t>
            </a:r>
            <a:r>
              <a:rPr lang="en-US" sz="1500" dirty="0"/>
              <a:t>– When you create a recurrence on a saved search with a date range of Last Week a weekly scheduled extract will be created.  Weekly extracts will be queued to run Sunday at 12:01 am.  Depending on the number of extracts scheduled completion time may vary, but should be available no later than Monday at noon. </a:t>
            </a:r>
          </a:p>
          <a:p>
            <a:r>
              <a:rPr lang="en-US" dirty="0"/>
              <a:t>A </a:t>
            </a:r>
            <a:r>
              <a:rPr lang="en-US" b="1" dirty="0"/>
              <a:t>recurring</a:t>
            </a:r>
            <a:r>
              <a:rPr lang="en-US" dirty="0"/>
              <a:t> </a:t>
            </a:r>
            <a:r>
              <a:rPr lang="en-US" b="1" dirty="0"/>
              <a:t>export</a:t>
            </a:r>
            <a:r>
              <a:rPr lang="en-US" dirty="0"/>
              <a:t> can be configured only from a user's </a:t>
            </a:r>
            <a:r>
              <a:rPr lang="en-US" u="sng" dirty="0"/>
              <a:t>personal</a:t>
            </a:r>
            <a:r>
              <a:rPr lang="en-US" dirty="0"/>
              <a:t> saved searches only. </a:t>
            </a:r>
          </a:p>
          <a:p>
            <a:r>
              <a:rPr lang="en-US" dirty="0"/>
              <a:t>Scheduled </a:t>
            </a:r>
            <a:r>
              <a:rPr lang="en-US" b="1" dirty="0"/>
              <a:t>recurring</a:t>
            </a:r>
            <a:r>
              <a:rPr lang="en-US" dirty="0"/>
              <a:t> extracts can be deleted and will expire one year from the date they were created. </a:t>
            </a:r>
          </a:p>
        </p:txBody>
      </p:sp>
    </p:spTree>
    <p:extLst>
      <p:ext uri="{BB962C8B-B14F-4D97-AF65-F5344CB8AC3E}">
        <p14:creationId xmlns:p14="http://schemas.microsoft.com/office/powerpoint/2010/main" val="97288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412594" y="2634475"/>
            <a:ext cx="4667250" cy="2714625"/>
          </a:xfrm>
          <a:prstGeom prst="rect">
            <a:avLst/>
          </a:prstGeom>
          <a:ln>
            <a:solidFill>
              <a:schemeClr val="tx1"/>
            </a:solidFill>
          </a:ln>
        </p:spPr>
      </p:pic>
      <p:sp>
        <p:nvSpPr>
          <p:cNvPr id="6" name="Rounded Rectangle 5"/>
          <p:cNvSpPr/>
          <p:nvPr/>
        </p:nvSpPr>
        <p:spPr>
          <a:xfrm>
            <a:off x="1546474" y="3982360"/>
            <a:ext cx="1268451" cy="24161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12594" y="3601360"/>
            <a:ext cx="304799" cy="38100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971800" y="4232764"/>
            <a:ext cx="1128131" cy="21744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228600" y="191582"/>
            <a:ext cx="4343400" cy="461665"/>
          </a:xfrm>
          <a:prstGeom prst="rect">
            <a:avLst/>
          </a:prstGeom>
        </p:spPr>
        <p:txBody>
          <a:bodyPr wrap="square">
            <a:spAutoFit/>
          </a:bodyPr>
          <a:lstStyle/>
          <a:p>
            <a:pPr algn="ctr"/>
            <a:r>
              <a:rPr lang="en-US" sz="2400" b="1" dirty="0" smtClean="0">
                <a:solidFill>
                  <a:srgbClr val="862633"/>
                </a:solidFill>
              </a:rPr>
              <a:t>Setting Up a Recurring Report</a:t>
            </a:r>
            <a:endParaRPr lang="en-US" sz="2400" b="1" dirty="0">
              <a:solidFill>
                <a:srgbClr val="862633"/>
              </a:solidFill>
            </a:endParaRPr>
          </a:p>
        </p:txBody>
      </p:sp>
      <p:sp>
        <p:nvSpPr>
          <p:cNvPr id="13" name="TextBox 12"/>
          <p:cNvSpPr txBox="1"/>
          <p:nvPr/>
        </p:nvSpPr>
        <p:spPr>
          <a:xfrm>
            <a:off x="5791200" y="2585697"/>
            <a:ext cx="2514600" cy="2031325"/>
          </a:xfrm>
          <a:prstGeom prst="rect">
            <a:avLst/>
          </a:prstGeom>
          <a:noFill/>
          <a:ln>
            <a:solidFill>
              <a:schemeClr val="tx1"/>
            </a:solidFill>
          </a:ln>
        </p:spPr>
        <p:txBody>
          <a:bodyPr wrap="square" rtlCol="0">
            <a:spAutoFit/>
          </a:bodyPr>
          <a:lstStyle/>
          <a:p>
            <a:r>
              <a:rPr lang="en-US" dirty="0" smtClean="0"/>
              <a:t>Log in to </a:t>
            </a:r>
            <a:r>
              <a:rPr lang="en-US" dirty="0" err="1" smtClean="0"/>
              <a:t>myFSU</a:t>
            </a:r>
            <a:r>
              <a:rPr lang="en-US" dirty="0" smtClean="0"/>
              <a:t>&gt;SpearMart</a:t>
            </a:r>
          </a:p>
          <a:p>
            <a:r>
              <a:rPr lang="en-US" dirty="0" smtClean="0"/>
              <a:t>Then click the Documents icon in the left column, Document Search, Search Documents</a:t>
            </a:r>
            <a:endParaRPr lang="en-US" dirty="0"/>
          </a:p>
        </p:txBody>
      </p:sp>
    </p:spTree>
    <p:extLst>
      <p:ext uri="{BB962C8B-B14F-4D97-AF65-F5344CB8AC3E}">
        <p14:creationId xmlns:p14="http://schemas.microsoft.com/office/powerpoint/2010/main" val="2689846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2895600"/>
            <a:ext cx="3124200" cy="2862322"/>
          </a:xfrm>
          <a:prstGeom prst="rect">
            <a:avLst/>
          </a:prstGeom>
          <a:noFill/>
          <a:ln>
            <a:solidFill>
              <a:schemeClr val="tx1"/>
            </a:solidFill>
          </a:ln>
        </p:spPr>
        <p:txBody>
          <a:bodyPr wrap="square" rtlCol="0">
            <a:spAutoFit/>
          </a:bodyPr>
          <a:lstStyle/>
          <a:p>
            <a:r>
              <a:rPr lang="en-US" dirty="0" smtClean="0"/>
              <a:t>When the search screen comes up, it may be in the simple search format as shown above.  Click the “advanced search” link under the blank field to expand so you have more fields to select from</a:t>
            </a:r>
          </a:p>
          <a:p>
            <a:r>
              <a:rPr lang="en-US" dirty="0" smtClean="0"/>
              <a:t>Then select the type of document you want to search for from the choices as shown</a:t>
            </a:r>
            <a:endParaRPr lang="en-US" dirty="0"/>
          </a:p>
        </p:txBody>
      </p:sp>
      <p:pic>
        <p:nvPicPr>
          <p:cNvPr id="6" name="Picture 5"/>
          <p:cNvPicPr>
            <a:picLocks noChangeAspect="1"/>
          </p:cNvPicPr>
          <p:nvPr/>
        </p:nvPicPr>
        <p:blipFill>
          <a:blip r:embed="rId2"/>
          <a:stretch>
            <a:fillRect/>
          </a:stretch>
        </p:blipFill>
        <p:spPr>
          <a:xfrm>
            <a:off x="351079" y="1676400"/>
            <a:ext cx="6155842" cy="885825"/>
          </a:xfrm>
          <a:prstGeom prst="rect">
            <a:avLst/>
          </a:prstGeom>
          <a:ln>
            <a:solidFill>
              <a:schemeClr val="tx1"/>
            </a:solidFill>
          </a:ln>
        </p:spPr>
      </p:pic>
      <p:pic>
        <p:nvPicPr>
          <p:cNvPr id="7" name="Picture 6"/>
          <p:cNvPicPr>
            <a:picLocks noChangeAspect="1"/>
          </p:cNvPicPr>
          <p:nvPr/>
        </p:nvPicPr>
        <p:blipFill>
          <a:blip r:embed="rId3"/>
          <a:stretch>
            <a:fillRect/>
          </a:stretch>
        </p:blipFill>
        <p:spPr>
          <a:xfrm>
            <a:off x="3733800" y="3437468"/>
            <a:ext cx="4942810" cy="1778585"/>
          </a:xfrm>
          <a:prstGeom prst="rect">
            <a:avLst/>
          </a:prstGeom>
          <a:ln>
            <a:solidFill>
              <a:schemeClr val="tx1"/>
            </a:solidFill>
          </a:ln>
        </p:spPr>
      </p:pic>
      <p:sp>
        <p:nvSpPr>
          <p:cNvPr id="8" name="Rectangle 7"/>
          <p:cNvSpPr/>
          <p:nvPr/>
        </p:nvSpPr>
        <p:spPr>
          <a:xfrm>
            <a:off x="228600" y="191582"/>
            <a:ext cx="4343400" cy="461665"/>
          </a:xfrm>
          <a:prstGeom prst="rect">
            <a:avLst/>
          </a:prstGeom>
        </p:spPr>
        <p:txBody>
          <a:bodyPr wrap="square">
            <a:spAutoFit/>
          </a:bodyPr>
          <a:lstStyle/>
          <a:p>
            <a:pPr algn="ctr"/>
            <a:r>
              <a:rPr lang="en-US" sz="2400" b="1" dirty="0" smtClean="0">
                <a:solidFill>
                  <a:srgbClr val="862633"/>
                </a:solidFill>
              </a:rPr>
              <a:t>Setting Up a Recurring Report</a:t>
            </a:r>
            <a:endParaRPr lang="en-US" sz="2400" b="1" dirty="0">
              <a:solidFill>
                <a:srgbClr val="862633"/>
              </a:solidFill>
            </a:endParaRPr>
          </a:p>
        </p:txBody>
      </p:sp>
    </p:spTree>
    <p:extLst>
      <p:ext uri="{BB962C8B-B14F-4D97-AF65-F5344CB8AC3E}">
        <p14:creationId xmlns:p14="http://schemas.microsoft.com/office/powerpoint/2010/main" val="1765697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48914" y="780727"/>
            <a:ext cx="4437573" cy="5320035"/>
          </a:xfrm>
          <a:prstGeom prst="rect">
            <a:avLst/>
          </a:prstGeom>
          <a:ln>
            <a:solidFill>
              <a:schemeClr val="tx1"/>
            </a:solidFill>
          </a:ln>
        </p:spPr>
      </p:pic>
      <p:sp>
        <p:nvSpPr>
          <p:cNvPr id="4" name="TextBox 3"/>
          <p:cNvSpPr txBox="1"/>
          <p:nvPr/>
        </p:nvSpPr>
        <p:spPr>
          <a:xfrm>
            <a:off x="4796883" y="780727"/>
            <a:ext cx="3985950" cy="1754326"/>
          </a:xfrm>
          <a:prstGeom prst="rect">
            <a:avLst/>
          </a:prstGeom>
          <a:noFill/>
          <a:ln>
            <a:solidFill>
              <a:schemeClr val="tx1"/>
            </a:solidFill>
          </a:ln>
        </p:spPr>
        <p:txBody>
          <a:bodyPr wrap="square" rtlCol="0">
            <a:spAutoFit/>
          </a:bodyPr>
          <a:lstStyle/>
          <a:p>
            <a:r>
              <a:rPr lang="en-US" dirty="0" smtClean="0"/>
              <a:t>For this example, we are searching for all Purchase Orders processed on the Department’s budget within the past month</a:t>
            </a:r>
          </a:p>
          <a:p>
            <a:r>
              <a:rPr lang="en-US" dirty="0" smtClean="0"/>
              <a:t>There are numerous options for these reports as shown below</a:t>
            </a:r>
          </a:p>
        </p:txBody>
      </p:sp>
      <p:sp>
        <p:nvSpPr>
          <p:cNvPr id="5" name="Rectangle 4"/>
          <p:cNvSpPr/>
          <p:nvPr/>
        </p:nvSpPr>
        <p:spPr>
          <a:xfrm>
            <a:off x="228600" y="191582"/>
            <a:ext cx="4343400" cy="461665"/>
          </a:xfrm>
          <a:prstGeom prst="rect">
            <a:avLst/>
          </a:prstGeom>
        </p:spPr>
        <p:txBody>
          <a:bodyPr wrap="square">
            <a:spAutoFit/>
          </a:bodyPr>
          <a:lstStyle/>
          <a:p>
            <a:pPr algn="ctr"/>
            <a:r>
              <a:rPr lang="en-US" sz="2400" b="1" dirty="0" smtClean="0">
                <a:solidFill>
                  <a:srgbClr val="862633"/>
                </a:solidFill>
              </a:rPr>
              <a:t>Setting Up a Recurring Report</a:t>
            </a:r>
            <a:endParaRPr lang="en-US" sz="2400" b="1" dirty="0">
              <a:solidFill>
                <a:srgbClr val="862633"/>
              </a:solidFill>
            </a:endParaRPr>
          </a:p>
        </p:txBody>
      </p:sp>
      <p:pic>
        <p:nvPicPr>
          <p:cNvPr id="6" name="Picture 5"/>
          <p:cNvPicPr>
            <a:picLocks noChangeAspect="1"/>
          </p:cNvPicPr>
          <p:nvPr/>
        </p:nvPicPr>
        <p:blipFill>
          <a:blip r:embed="rId3"/>
          <a:stretch>
            <a:fillRect/>
          </a:stretch>
        </p:blipFill>
        <p:spPr>
          <a:xfrm>
            <a:off x="4796883" y="2743200"/>
            <a:ext cx="3985950" cy="3357562"/>
          </a:xfrm>
          <a:prstGeom prst="rect">
            <a:avLst/>
          </a:prstGeom>
          <a:ln>
            <a:solidFill>
              <a:schemeClr val="tx1"/>
            </a:solidFill>
          </a:ln>
        </p:spPr>
      </p:pic>
    </p:spTree>
    <p:extLst>
      <p:ext uri="{BB962C8B-B14F-4D97-AF65-F5344CB8AC3E}">
        <p14:creationId xmlns:p14="http://schemas.microsoft.com/office/powerpoint/2010/main" val="4036718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191582"/>
            <a:ext cx="4343400" cy="461665"/>
          </a:xfrm>
          <a:prstGeom prst="rect">
            <a:avLst/>
          </a:prstGeom>
        </p:spPr>
        <p:txBody>
          <a:bodyPr wrap="square">
            <a:spAutoFit/>
          </a:bodyPr>
          <a:lstStyle/>
          <a:p>
            <a:pPr algn="ctr"/>
            <a:r>
              <a:rPr lang="en-US" sz="2400" b="1" dirty="0" smtClean="0">
                <a:solidFill>
                  <a:srgbClr val="862633"/>
                </a:solidFill>
              </a:rPr>
              <a:t>Setting Up a Recurring Report</a:t>
            </a:r>
            <a:endParaRPr lang="en-US" sz="2400" b="1" dirty="0">
              <a:solidFill>
                <a:srgbClr val="862633"/>
              </a:solidFill>
            </a:endParaRPr>
          </a:p>
        </p:txBody>
      </p:sp>
      <p:pic>
        <p:nvPicPr>
          <p:cNvPr id="9" name="Picture 8"/>
          <p:cNvPicPr>
            <a:picLocks noChangeAspect="1"/>
          </p:cNvPicPr>
          <p:nvPr/>
        </p:nvPicPr>
        <p:blipFill>
          <a:blip r:embed="rId2"/>
          <a:stretch>
            <a:fillRect/>
          </a:stretch>
        </p:blipFill>
        <p:spPr>
          <a:xfrm>
            <a:off x="2590800" y="2057400"/>
            <a:ext cx="6353175" cy="3922584"/>
          </a:xfrm>
          <a:prstGeom prst="rect">
            <a:avLst/>
          </a:prstGeom>
          <a:ln>
            <a:solidFill>
              <a:schemeClr val="tx1"/>
            </a:solidFill>
          </a:ln>
        </p:spPr>
      </p:pic>
      <p:sp>
        <p:nvSpPr>
          <p:cNvPr id="11" name="Rounded Rectangle 10"/>
          <p:cNvSpPr/>
          <p:nvPr/>
        </p:nvSpPr>
        <p:spPr>
          <a:xfrm>
            <a:off x="2667000" y="3048000"/>
            <a:ext cx="762000" cy="304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42900" y="2447835"/>
            <a:ext cx="2057400" cy="1200329"/>
          </a:xfrm>
          <a:prstGeom prst="rect">
            <a:avLst/>
          </a:prstGeom>
          <a:noFill/>
          <a:ln>
            <a:solidFill>
              <a:schemeClr val="tx1"/>
            </a:solidFill>
          </a:ln>
        </p:spPr>
        <p:txBody>
          <a:bodyPr wrap="square" rtlCol="0">
            <a:spAutoFit/>
          </a:bodyPr>
          <a:lstStyle/>
          <a:p>
            <a:r>
              <a:rPr lang="en-US" dirty="0" smtClean="0"/>
              <a:t>To save this report, click “Save New Search”</a:t>
            </a:r>
          </a:p>
          <a:p>
            <a:endParaRPr lang="en-US" dirty="0"/>
          </a:p>
        </p:txBody>
      </p:sp>
    </p:spTree>
    <p:extLst>
      <p:ext uri="{BB962C8B-B14F-4D97-AF65-F5344CB8AC3E}">
        <p14:creationId xmlns:p14="http://schemas.microsoft.com/office/powerpoint/2010/main" val="831747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400" y="1295400"/>
            <a:ext cx="4431738" cy="4038600"/>
          </a:xfrm>
          <a:prstGeom prst="rect">
            <a:avLst/>
          </a:prstGeom>
          <a:ln>
            <a:solidFill>
              <a:schemeClr val="tx1"/>
            </a:solidFill>
          </a:ln>
        </p:spPr>
      </p:pic>
      <p:pic>
        <p:nvPicPr>
          <p:cNvPr id="5" name="Picture 4"/>
          <p:cNvPicPr>
            <a:picLocks noChangeAspect="1"/>
          </p:cNvPicPr>
          <p:nvPr/>
        </p:nvPicPr>
        <p:blipFill>
          <a:blip r:embed="rId3"/>
          <a:stretch>
            <a:fillRect/>
          </a:stretch>
        </p:blipFill>
        <p:spPr>
          <a:xfrm>
            <a:off x="4724400" y="3200400"/>
            <a:ext cx="4293694" cy="2562225"/>
          </a:xfrm>
          <a:prstGeom prst="rect">
            <a:avLst/>
          </a:prstGeom>
          <a:ln>
            <a:solidFill>
              <a:schemeClr val="tx1"/>
            </a:solidFill>
          </a:ln>
        </p:spPr>
      </p:pic>
      <p:sp>
        <p:nvSpPr>
          <p:cNvPr id="6" name="Rounded Rectangle 5"/>
          <p:cNvSpPr/>
          <p:nvPr/>
        </p:nvSpPr>
        <p:spPr>
          <a:xfrm>
            <a:off x="1828800" y="2286000"/>
            <a:ext cx="2755338"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667000" y="2743200"/>
            <a:ext cx="1600200" cy="304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3352800" y="4876800"/>
            <a:ext cx="609600" cy="4572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501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35405" y="914400"/>
            <a:ext cx="4131795" cy="5091112"/>
          </a:xfrm>
          <a:prstGeom prst="rect">
            <a:avLst/>
          </a:prstGeom>
          <a:ln>
            <a:solidFill>
              <a:schemeClr val="tx1"/>
            </a:solidFill>
          </a:ln>
        </p:spPr>
      </p:pic>
      <p:pic>
        <p:nvPicPr>
          <p:cNvPr id="7" name="Picture 6"/>
          <p:cNvPicPr>
            <a:picLocks noChangeAspect="1"/>
          </p:cNvPicPr>
          <p:nvPr/>
        </p:nvPicPr>
        <p:blipFill>
          <a:blip r:embed="rId3"/>
          <a:stretch>
            <a:fillRect/>
          </a:stretch>
        </p:blipFill>
        <p:spPr>
          <a:xfrm>
            <a:off x="4495800" y="2895600"/>
            <a:ext cx="4459815" cy="1433512"/>
          </a:xfrm>
          <a:prstGeom prst="rect">
            <a:avLst/>
          </a:prstGeom>
          <a:ln>
            <a:solidFill>
              <a:schemeClr val="tx1"/>
            </a:solidFill>
          </a:ln>
        </p:spPr>
      </p:pic>
      <p:sp>
        <p:nvSpPr>
          <p:cNvPr id="8" name="Rounded Rectangle 7"/>
          <p:cNvSpPr/>
          <p:nvPr/>
        </p:nvSpPr>
        <p:spPr>
          <a:xfrm>
            <a:off x="3048000" y="5562600"/>
            <a:ext cx="685800" cy="44291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4"/>
          <a:stretch>
            <a:fillRect/>
          </a:stretch>
        </p:blipFill>
        <p:spPr>
          <a:xfrm>
            <a:off x="4598147" y="1143000"/>
            <a:ext cx="4255120" cy="1028700"/>
          </a:xfrm>
          <a:prstGeom prst="rect">
            <a:avLst/>
          </a:prstGeom>
          <a:ln>
            <a:solidFill>
              <a:schemeClr val="tx1"/>
            </a:solidFill>
          </a:ln>
        </p:spPr>
      </p:pic>
    </p:spTree>
    <p:extLst>
      <p:ext uri="{BB962C8B-B14F-4D97-AF65-F5344CB8AC3E}">
        <p14:creationId xmlns:p14="http://schemas.microsoft.com/office/powerpoint/2010/main" val="1004008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28800" y="2667863"/>
            <a:ext cx="5029200" cy="1828800"/>
          </a:xfrm>
          <a:prstGeom prst="rect">
            <a:avLst/>
          </a:prstGeom>
          <a:ln>
            <a:solidFill>
              <a:schemeClr val="tx1"/>
            </a:solidFill>
          </a:ln>
        </p:spPr>
      </p:pic>
      <p:pic>
        <p:nvPicPr>
          <p:cNvPr id="6" name="Picture 5"/>
          <p:cNvPicPr>
            <a:picLocks noChangeAspect="1"/>
          </p:cNvPicPr>
          <p:nvPr/>
        </p:nvPicPr>
        <p:blipFill>
          <a:blip r:embed="rId3"/>
          <a:stretch>
            <a:fillRect/>
          </a:stretch>
        </p:blipFill>
        <p:spPr>
          <a:xfrm>
            <a:off x="427463" y="4800600"/>
            <a:ext cx="8477250" cy="1249578"/>
          </a:xfrm>
          <a:prstGeom prst="rect">
            <a:avLst/>
          </a:prstGeom>
          <a:ln>
            <a:solidFill>
              <a:schemeClr val="tx1"/>
            </a:solidFill>
          </a:ln>
        </p:spPr>
      </p:pic>
      <p:sp>
        <p:nvSpPr>
          <p:cNvPr id="7" name="TextBox 6"/>
          <p:cNvSpPr txBox="1"/>
          <p:nvPr/>
        </p:nvSpPr>
        <p:spPr>
          <a:xfrm>
            <a:off x="457200" y="609600"/>
            <a:ext cx="5562600" cy="1754326"/>
          </a:xfrm>
          <a:prstGeom prst="rect">
            <a:avLst/>
          </a:prstGeom>
          <a:noFill/>
          <a:ln>
            <a:solidFill>
              <a:schemeClr val="tx1"/>
            </a:solidFill>
          </a:ln>
        </p:spPr>
        <p:txBody>
          <a:bodyPr wrap="square" rtlCol="0">
            <a:spAutoFit/>
          </a:bodyPr>
          <a:lstStyle/>
          <a:p>
            <a:r>
              <a:rPr lang="en-US" dirty="0" smtClean="0"/>
              <a:t>When you click to go to the download page, the item will show up with Pending status</a:t>
            </a:r>
          </a:p>
          <a:p>
            <a:r>
              <a:rPr lang="en-US" dirty="0" smtClean="0"/>
              <a:t>When the report has downloaded, you can click the blue link to open the report in Excel and save as needed</a:t>
            </a:r>
          </a:p>
          <a:p>
            <a:r>
              <a:rPr lang="en-US" dirty="0" smtClean="0"/>
              <a:t>You will get notified that you have a report ready each week or month when the scheduled report runs </a:t>
            </a:r>
            <a:endParaRPr lang="en-US" dirty="0"/>
          </a:p>
        </p:txBody>
      </p:sp>
    </p:spTree>
    <p:extLst>
      <p:ext uri="{BB962C8B-B14F-4D97-AF65-F5344CB8AC3E}">
        <p14:creationId xmlns:p14="http://schemas.microsoft.com/office/powerpoint/2010/main" val="86780031"/>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11972</TotalTime>
  <Words>383</Words>
  <Application>Microsoft Office PowerPoint</Application>
  <PresentationFormat>On-screen Show (4:3)</PresentationFormat>
  <Paragraphs>23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Setting Up Recurring Reports in SpearMart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 Robbins</dc:creator>
  <cp:lastModifiedBy>Milburn, Nancy</cp:lastModifiedBy>
  <cp:revision>431</cp:revision>
  <cp:lastPrinted>2017-04-21T19:27:53Z</cp:lastPrinted>
  <dcterms:created xsi:type="dcterms:W3CDTF">2011-05-26T14:27:30Z</dcterms:created>
  <dcterms:modified xsi:type="dcterms:W3CDTF">2017-05-24T20:18:55Z</dcterms:modified>
</cp:coreProperties>
</file>